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3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75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99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7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12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6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6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27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0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09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2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99A7-3962-4703-A33B-412D109DB435}" type="datetimeFigureOut">
              <a:rPr kumimoji="1" lang="ja-JP" altLang="en-US" smtClean="0"/>
              <a:t>2018/1/31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A361-68D8-416C-A569-E01892B5A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3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19" y="5262996"/>
            <a:ext cx="7198113" cy="154050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25807" y="179519"/>
            <a:ext cx="4240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摂取</a:t>
            </a: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量</a:t>
            </a:r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と消費</a:t>
            </a: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量</a:t>
            </a:r>
            <a:r>
              <a:rPr kumimoji="1" lang="ja-JP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のバランスとは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0508" y="648787"/>
            <a:ext cx="29402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摂取</a:t>
            </a:r>
            <a:r>
              <a:rPr lang="ja-JP" altLang="en-US" b="1" dirty="0"/>
              <a:t>カロリ</a:t>
            </a:r>
            <a:r>
              <a:rPr lang="ja-JP" altLang="en-US" b="1" dirty="0" smtClean="0"/>
              <a:t>ー</a:t>
            </a:r>
            <a:r>
              <a:rPr kumimoji="1" lang="ja-JP" altLang="en-US" b="1" dirty="0" smtClean="0"/>
              <a:t>＜消費</a:t>
            </a:r>
            <a:r>
              <a:rPr lang="ja-JP" altLang="en-US" b="1" dirty="0"/>
              <a:t>カロリ</a:t>
            </a:r>
            <a:r>
              <a:rPr lang="ja-JP" altLang="en-US" b="1" dirty="0" smtClean="0"/>
              <a:t>ー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4500" y="1103746"/>
            <a:ext cx="80457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摂取</a:t>
            </a:r>
            <a:r>
              <a:rPr lang="ja-JP" altLang="en-US" sz="1400" dirty="0"/>
              <a:t>カロリ</a:t>
            </a:r>
            <a:r>
              <a:rPr lang="ja-JP" altLang="en-US" sz="1400" dirty="0" smtClean="0"/>
              <a:t>ー</a:t>
            </a:r>
            <a:r>
              <a:rPr kumimoji="1" lang="ja-JP" altLang="en-US" sz="1400" dirty="0" smtClean="0"/>
              <a:t>を減らす為に食べる量を減らし、消費</a:t>
            </a:r>
            <a:r>
              <a:rPr lang="ja-JP" altLang="en-US" sz="1400" dirty="0"/>
              <a:t>カロリ</a:t>
            </a:r>
            <a:r>
              <a:rPr lang="ja-JP" altLang="en-US" sz="1400" dirty="0" smtClean="0"/>
              <a:t>ー</a:t>
            </a:r>
            <a:r>
              <a:rPr kumimoji="1" lang="ja-JP" altLang="en-US" sz="1400" dirty="0" smtClean="0"/>
              <a:t>を増やす</a:t>
            </a:r>
            <a:r>
              <a:rPr lang="ja-JP" altLang="en-US" sz="1400" dirty="0" smtClean="0"/>
              <a:t>為に運動量を増やす事が大事です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ja-JP" altLang="en-US" sz="1400" dirty="0" smtClean="0"/>
              <a:t>一方だけ実践するのではなく、両方向から無理なく行うことが長続きの秘訣です。</a:t>
            </a:r>
            <a:endParaRPr kumimoji="1" lang="en-US" altLang="ja-JP" sz="1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7532" y="1702375"/>
            <a:ext cx="2883675" cy="30777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体脂肪</a:t>
            </a:r>
            <a:r>
              <a:rPr lang="ja-JP" altLang="en-US" sz="1400" b="1" dirty="0" smtClean="0"/>
              <a:t>１ｋ</a:t>
            </a:r>
            <a:r>
              <a:rPr lang="ja-JP" altLang="en-US" sz="1400" b="1" dirty="0"/>
              <a:t>ｇ</a:t>
            </a:r>
            <a:r>
              <a:rPr lang="ja-JP" altLang="en-US" sz="1400" b="1" dirty="0" smtClean="0"/>
              <a:t>のカロリー＝７２００</a:t>
            </a:r>
            <a:r>
              <a:rPr lang="ja-JP" altLang="en-US" sz="1400" b="1" dirty="0"/>
              <a:t>ｋｃａｌ</a:t>
            </a:r>
            <a:endParaRPr kumimoji="1" lang="ja-JP" altLang="en-US" sz="1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0526" y="2071829"/>
            <a:ext cx="87238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○</a:t>
            </a:r>
            <a:r>
              <a:rPr lang="ja-JP" altLang="en-US" sz="1400" dirty="0" smtClean="0"/>
              <a:t>１ヶ月で１ｋｇ減量するには、１日に約２４０ｋｃａｌ減らしてみましょう。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　  食事量は極端に制限せず、バランス良く食べましょう。甘い物やアルコールを見直してみてはいかがでしょうか。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　  まずは、１日３０分くらい歩行をしてみましょう。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526" y="3013326"/>
            <a:ext cx="451758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u="sng" dirty="0" smtClean="0"/>
              <a:t>自分の</a:t>
            </a:r>
            <a:r>
              <a:rPr lang="ja-JP" altLang="en-US" sz="1600" b="1" u="sng" dirty="0" smtClean="0"/>
              <a:t>１</a:t>
            </a:r>
            <a:r>
              <a:rPr lang="ja-JP" altLang="en-US" sz="1600" b="1" u="sng" dirty="0"/>
              <a:t>日</a:t>
            </a:r>
            <a:r>
              <a:rPr lang="ja-JP" altLang="en-US" sz="1600" b="1" u="sng" dirty="0" smtClean="0"/>
              <a:t>に必要なエネルギー量を知りましょう！</a:t>
            </a:r>
            <a:endParaRPr kumimoji="1" lang="ja-JP" altLang="en-US" sz="1600" b="1" u="sng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8393" y="3447717"/>
            <a:ext cx="3706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☆ＢＭＩ＝（体重ｋｇ）</a:t>
            </a:r>
            <a:r>
              <a:rPr lang="ja-JP" altLang="en-US" sz="1400" b="1" dirty="0" smtClean="0"/>
              <a:t>／｛（身長ｍ）</a:t>
            </a:r>
            <a:r>
              <a:rPr lang="en-US" altLang="ja-JP" sz="1400" b="1" dirty="0" smtClean="0"/>
              <a:t>×</a:t>
            </a:r>
            <a:r>
              <a:rPr lang="ja-JP" altLang="en-US" sz="1400" b="1" dirty="0" smtClean="0"/>
              <a:t>（身長ｍ）｝</a:t>
            </a:r>
            <a:endParaRPr kumimoji="1" lang="ja-JP" alt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8393" y="3880405"/>
            <a:ext cx="3775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/>
              <a:t>☆</a:t>
            </a:r>
            <a:r>
              <a:rPr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標準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体重</a:t>
            </a:r>
            <a:r>
              <a:rPr kumimoji="1" lang="ja-JP" altLang="en-US" sz="1400" b="1" dirty="0" smtClean="0"/>
              <a:t>（ｋｇ）＝（身長ｍ）</a:t>
            </a:r>
            <a:r>
              <a:rPr kumimoji="1" lang="en-US" altLang="ja-JP" sz="1400" b="1" dirty="0" smtClean="0"/>
              <a:t>×</a:t>
            </a:r>
            <a:r>
              <a:rPr kumimoji="1" lang="ja-JP" altLang="en-US" sz="1400" b="1" dirty="0" smtClean="0"/>
              <a:t>（身長ｍ）</a:t>
            </a:r>
            <a:r>
              <a:rPr kumimoji="1" lang="en-US" altLang="ja-JP" sz="1400" b="1" dirty="0" smtClean="0"/>
              <a:t>×</a:t>
            </a:r>
            <a:r>
              <a:rPr kumimoji="1" lang="ja-JP" altLang="en-US" sz="1400" b="1" dirty="0" smtClean="0"/>
              <a:t>２２</a:t>
            </a:r>
            <a:endParaRPr kumimoji="1" lang="ja-JP" altLang="en-US" sz="14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38290" y="3414158"/>
            <a:ext cx="1665841" cy="52322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理想はＢＭＩ２２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肥満　 ＢＭＩ２５以上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61075" y="4189886"/>
            <a:ext cx="3204723" cy="52322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身体</a:t>
            </a:r>
            <a:r>
              <a:rPr lang="ja-JP" altLang="en-US" sz="1400" b="1" dirty="0" smtClean="0"/>
              <a:t>活動（デスクワークが主、主婦など）</a:t>
            </a:r>
            <a:endParaRPr kumimoji="1" lang="en-US" altLang="ja-JP" sz="1400" b="1" dirty="0" smtClean="0"/>
          </a:p>
          <a:p>
            <a:r>
              <a:rPr lang="ja-JP" altLang="en-US" sz="1400" b="1" u="sng" dirty="0" smtClean="0"/>
              <a:t>標準体重１ｋｇ当り２５～３０ｋｃａｌ</a:t>
            </a:r>
            <a:endParaRPr lang="en-US" altLang="ja-JP" sz="1400" b="1" u="sng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8393" y="4313060"/>
            <a:ext cx="3254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☆</a:t>
            </a:r>
            <a:r>
              <a:rPr lang="ja-JP" altLang="en-US" sz="1400" b="1" dirty="0" smtClean="0"/>
              <a:t>１日</a:t>
            </a:r>
            <a:r>
              <a:rPr kumimoji="1" lang="ja-JP" altLang="en-US" sz="1400" b="1" dirty="0" smtClean="0"/>
              <a:t>摂取カロリーの目安＝</a:t>
            </a:r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</a:rPr>
              <a:t>標準</a:t>
            </a:r>
            <a:r>
              <a:rPr kumimoji="1" lang="ja-JP" altLang="en-US" sz="1400" b="1" dirty="0" smtClean="0">
                <a:solidFill>
                  <a:schemeClr val="accent1">
                    <a:lumMod val="75000"/>
                  </a:schemeClr>
                </a:solidFill>
              </a:rPr>
              <a:t>体重</a:t>
            </a:r>
            <a:r>
              <a:rPr kumimoji="1" lang="en-US" altLang="ja-JP" sz="1400" b="1" dirty="0" smtClean="0"/>
              <a:t>×</a:t>
            </a:r>
            <a:endParaRPr kumimoji="1" lang="ja-JP" altLang="en-US" sz="1400" b="1" dirty="0"/>
          </a:p>
        </p:txBody>
      </p:sp>
      <p:pic>
        <p:nvPicPr>
          <p:cNvPr id="1034" name="Picture 10" descr="クリックすると新しいウィンドウで開きます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55"/>
          <a:stretch/>
        </p:blipFill>
        <p:spPr bwMode="auto">
          <a:xfrm>
            <a:off x="4803835" y="22751"/>
            <a:ext cx="2048457" cy="113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646" y="2854357"/>
            <a:ext cx="288925" cy="48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7065798" y="4265547"/>
            <a:ext cx="2520308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肥満、高齢者→少なめで計算</a:t>
            </a:r>
            <a:endParaRPr lang="en-US" altLang="ja-JP" sz="1200" dirty="0"/>
          </a:p>
          <a:p>
            <a:r>
              <a:rPr lang="ja-JP" altLang="en-US" sz="1200" dirty="0"/>
              <a:t>肉体労働者、成長期　→多めで計算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1176" y="4957818"/>
            <a:ext cx="6256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主食・主菜・副菜とバランスを考えて食べることを心掛けましょう</a:t>
            </a:r>
            <a:endParaRPr kumimoji="1" lang="ja-JP" altLang="en-US" b="1" dirty="0"/>
          </a:p>
        </p:txBody>
      </p:sp>
      <p:pic>
        <p:nvPicPr>
          <p:cNvPr id="1038" name="Picture 14" descr="「食事バランス ...」の画像検索結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100" y="5262996"/>
            <a:ext cx="227647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左大かっこ 16"/>
          <p:cNvSpPr/>
          <p:nvPr/>
        </p:nvSpPr>
        <p:spPr>
          <a:xfrm>
            <a:off x="616661" y="3812812"/>
            <a:ext cx="73152" cy="9144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7839737" y="5309161"/>
            <a:ext cx="914400" cy="587248"/>
            <a:chOff x="7839737" y="5309161"/>
            <a:chExt cx="914400" cy="587248"/>
          </a:xfrm>
        </p:grpSpPr>
        <p:sp>
          <p:nvSpPr>
            <p:cNvPr id="16" name="円形吹き出し 15"/>
            <p:cNvSpPr/>
            <p:nvPr/>
          </p:nvSpPr>
          <p:spPr>
            <a:xfrm>
              <a:off x="7839737" y="5309161"/>
              <a:ext cx="914400" cy="587248"/>
            </a:xfrm>
            <a:prstGeom prst="wedgeEllipseCallout">
              <a:avLst>
                <a:gd name="adj1" fmla="val 69445"/>
                <a:gd name="adj2" fmla="val 49524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7961108" y="5395036"/>
              <a:ext cx="72968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dirty="0" smtClean="0"/>
                <a:t>炭水化物</a:t>
              </a:r>
              <a:endParaRPr kumimoji="1" lang="en-US" altLang="ja-JP" sz="1050" dirty="0" smtClean="0"/>
            </a:p>
            <a:p>
              <a:r>
                <a:rPr lang="en-US" altLang="ja-JP" sz="1050" dirty="0" smtClean="0"/>
                <a:t>50</a:t>
              </a:r>
              <a:r>
                <a:rPr lang="ja-JP" altLang="en-US" sz="1050" dirty="0" smtClean="0"/>
                <a:t>～</a:t>
              </a:r>
              <a:r>
                <a:rPr lang="en-US" altLang="ja-JP" sz="1050" dirty="0" smtClean="0"/>
                <a:t>65</a:t>
              </a:r>
              <a:r>
                <a:rPr lang="ja-JP" altLang="en-US" sz="1050" dirty="0" smtClean="0"/>
                <a:t>％</a:t>
              </a:r>
              <a:endParaRPr kumimoji="1" lang="ja-JP" altLang="en-US" sz="1050" dirty="0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10684032" y="5739624"/>
            <a:ext cx="1050767" cy="635776"/>
            <a:chOff x="7839737" y="5309161"/>
            <a:chExt cx="914400" cy="587248"/>
          </a:xfrm>
        </p:grpSpPr>
        <p:sp>
          <p:nvSpPr>
            <p:cNvPr id="24" name="円形吹き出し 23"/>
            <p:cNvSpPr/>
            <p:nvPr/>
          </p:nvSpPr>
          <p:spPr>
            <a:xfrm>
              <a:off x="7839737" y="5309161"/>
              <a:ext cx="914400" cy="587248"/>
            </a:xfrm>
            <a:prstGeom prst="wedgeEllipseCallout">
              <a:avLst>
                <a:gd name="adj1" fmla="val -98611"/>
                <a:gd name="adj2" fmla="val 1946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966742" y="5395036"/>
              <a:ext cx="787395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 smtClean="0"/>
                <a:t>たんぱく質</a:t>
              </a:r>
              <a:endParaRPr kumimoji="1" lang="en-US" altLang="ja-JP" sz="1050" dirty="0" smtClean="0"/>
            </a:p>
            <a:p>
              <a:r>
                <a:rPr lang="en-US" altLang="ja-JP" sz="1050" dirty="0" smtClean="0"/>
                <a:t>13</a:t>
              </a:r>
              <a:r>
                <a:rPr lang="ja-JP" altLang="en-US" sz="1050" dirty="0" smtClean="0"/>
                <a:t>～</a:t>
              </a:r>
              <a:r>
                <a:rPr lang="en-US" altLang="ja-JP" sz="1050" dirty="0" smtClean="0"/>
                <a:t>20</a:t>
              </a:r>
              <a:r>
                <a:rPr lang="ja-JP" altLang="en-US" sz="1050" dirty="0" smtClean="0"/>
                <a:t>％</a:t>
              </a:r>
              <a:endParaRPr kumimoji="1" lang="ja-JP" altLang="en-US" sz="1050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9586106" y="4850903"/>
            <a:ext cx="914400" cy="587248"/>
            <a:chOff x="7839737" y="5309161"/>
            <a:chExt cx="914400" cy="587248"/>
          </a:xfrm>
        </p:grpSpPr>
        <p:sp>
          <p:nvSpPr>
            <p:cNvPr id="27" name="円形吹き出し 26"/>
            <p:cNvSpPr/>
            <p:nvPr/>
          </p:nvSpPr>
          <p:spPr>
            <a:xfrm>
              <a:off x="7839737" y="5309161"/>
              <a:ext cx="914400" cy="587248"/>
            </a:xfrm>
            <a:prstGeom prst="wedgeEllipseCallout">
              <a:avLst>
                <a:gd name="adj1" fmla="val -5555"/>
                <a:gd name="adj2" fmla="val 94939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7961108" y="5395036"/>
              <a:ext cx="72968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脂質</a:t>
              </a:r>
              <a:endParaRPr kumimoji="1" lang="en-US" altLang="ja-JP" sz="1050" dirty="0" smtClean="0"/>
            </a:p>
            <a:p>
              <a:r>
                <a:rPr lang="en-US" altLang="ja-JP" sz="1050" dirty="0" smtClean="0"/>
                <a:t>20</a:t>
              </a:r>
              <a:r>
                <a:rPr lang="ja-JP" altLang="en-US" sz="1050" dirty="0" smtClean="0"/>
                <a:t>～</a:t>
              </a:r>
              <a:r>
                <a:rPr lang="en-US" altLang="ja-JP" sz="1050" dirty="0" smtClean="0"/>
                <a:t>30</a:t>
              </a:r>
              <a:r>
                <a:rPr lang="ja-JP" altLang="en-US" sz="1050" dirty="0" smtClean="0"/>
                <a:t>％</a:t>
              </a:r>
              <a:endParaRPr kumimoji="1" lang="ja-JP" altLang="en-US" sz="1050" dirty="0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7839737" y="3013326"/>
            <a:ext cx="366318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 smtClean="0"/>
              <a:t>例：身長</a:t>
            </a:r>
            <a:r>
              <a:rPr kumimoji="1" lang="en-US" altLang="ja-JP" sz="1200" u="sng" dirty="0" smtClean="0"/>
              <a:t>150</a:t>
            </a:r>
            <a:r>
              <a:rPr kumimoji="1" lang="ja-JP" altLang="en-US" sz="1200" u="sng" dirty="0" smtClean="0"/>
              <a:t>ｃｍ（</a:t>
            </a:r>
            <a:r>
              <a:rPr kumimoji="1" lang="en-US" altLang="ja-JP" sz="1200" u="sng" dirty="0" smtClean="0"/>
              <a:t>1.5</a:t>
            </a:r>
            <a:r>
              <a:rPr kumimoji="1" lang="ja-JP" altLang="en-US" sz="1200" u="sng" dirty="0" smtClean="0"/>
              <a:t>ｍ）　体重</a:t>
            </a:r>
            <a:r>
              <a:rPr kumimoji="1" lang="en-US" altLang="ja-JP" sz="1200" u="sng" dirty="0" smtClean="0"/>
              <a:t>50</a:t>
            </a:r>
            <a:r>
              <a:rPr kumimoji="1" lang="ja-JP" altLang="en-US" sz="1200" u="sng" dirty="0" smtClean="0"/>
              <a:t>ｋｇ（主婦）の方の場合</a:t>
            </a:r>
            <a:endParaRPr kumimoji="1" lang="en-US" altLang="ja-JP" sz="1200" u="sng" dirty="0" smtClean="0"/>
          </a:p>
          <a:p>
            <a:r>
              <a:rPr lang="ja-JP" altLang="en-US" sz="1200" dirty="0" smtClean="0"/>
              <a:t>・ＢＭＩ　</a:t>
            </a:r>
            <a:r>
              <a:rPr lang="en-US" altLang="ja-JP" sz="1200" dirty="0" smtClean="0"/>
              <a:t>50</a:t>
            </a:r>
            <a:r>
              <a:rPr lang="ja-JP" altLang="en-US" sz="1200" dirty="0" smtClean="0"/>
              <a:t>ｋｇ</a:t>
            </a:r>
            <a:r>
              <a:rPr lang="en-US" altLang="ja-JP" sz="1200" dirty="0" smtClean="0"/>
              <a:t>÷</a:t>
            </a:r>
            <a:r>
              <a:rPr lang="ja-JP" altLang="en-US" sz="1200" dirty="0" smtClean="0"/>
              <a:t>（</a:t>
            </a:r>
            <a:r>
              <a:rPr lang="en-US" altLang="ja-JP" sz="1200" dirty="0" smtClean="0"/>
              <a:t>1.5</a:t>
            </a:r>
            <a:r>
              <a:rPr lang="ja-JP" altLang="en-US" sz="1200" dirty="0" err="1" smtClean="0"/>
              <a:t>ｍ</a:t>
            </a:r>
            <a:r>
              <a:rPr lang="en-US" altLang="ja-JP" sz="1200" dirty="0" smtClean="0"/>
              <a:t>×1.5</a:t>
            </a:r>
            <a:r>
              <a:rPr lang="ja-JP" altLang="en-US" sz="1200" dirty="0" smtClean="0"/>
              <a:t>ｍ）＝</a:t>
            </a:r>
            <a:r>
              <a:rPr lang="en-US" altLang="ja-JP" sz="1200" dirty="0" smtClean="0"/>
              <a:t>22.2</a:t>
            </a:r>
          </a:p>
          <a:p>
            <a:r>
              <a:rPr kumimoji="1" lang="ja-JP" altLang="en-US" sz="1200" dirty="0" smtClean="0"/>
              <a:t>・標準体重　</a:t>
            </a:r>
            <a:r>
              <a:rPr kumimoji="1" lang="en-US" altLang="ja-JP" sz="1200" dirty="0" smtClean="0"/>
              <a:t>1.5</a:t>
            </a:r>
            <a:r>
              <a:rPr kumimoji="1" lang="ja-JP" altLang="en-US" sz="1200" dirty="0" err="1" smtClean="0"/>
              <a:t>ｍ</a:t>
            </a:r>
            <a:r>
              <a:rPr kumimoji="1" lang="en-US" altLang="ja-JP" sz="1200" dirty="0" smtClean="0"/>
              <a:t>×1.5</a:t>
            </a:r>
            <a:r>
              <a:rPr kumimoji="1" lang="ja-JP" altLang="en-US" sz="1200" dirty="0" err="1" smtClean="0"/>
              <a:t>ｍ</a:t>
            </a:r>
            <a:r>
              <a:rPr kumimoji="1" lang="en-US" altLang="ja-JP" sz="1200" dirty="0" smtClean="0"/>
              <a:t>×22</a:t>
            </a:r>
            <a:r>
              <a:rPr kumimoji="1" lang="ja-JP" altLang="en-US" sz="1200" dirty="0" smtClean="0"/>
              <a:t>＝</a:t>
            </a:r>
            <a:r>
              <a:rPr kumimoji="1" lang="en-US" altLang="ja-JP" sz="1200" dirty="0" smtClean="0"/>
              <a:t>49.5</a:t>
            </a:r>
            <a:r>
              <a:rPr kumimoji="1" lang="ja-JP" altLang="en-US" sz="1200" dirty="0" smtClean="0"/>
              <a:t>ｋｇ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日摂取カロリー目安　</a:t>
            </a:r>
            <a:r>
              <a:rPr lang="en-US" altLang="ja-JP" sz="1200" dirty="0" smtClean="0"/>
              <a:t>49.5</a:t>
            </a:r>
            <a:r>
              <a:rPr lang="ja-JP" altLang="en-US" sz="1200" dirty="0" smtClean="0"/>
              <a:t>ｋｇ</a:t>
            </a:r>
            <a:r>
              <a:rPr lang="en-US" altLang="ja-JP" sz="1200" dirty="0" smtClean="0"/>
              <a:t>×25kcal</a:t>
            </a:r>
            <a:r>
              <a:rPr lang="ja-JP" altLang="en-US" sz="1200" dirty="0" smtClean="0"/>
              <a:t>≒</a:t>
            </a:r>
            <a:r>
              <a:rPr lang="en-US" altLang="ja-JP" sz="1200" dirty="0" smtClean="0"/>
              <a:t>1240kcal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2287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205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17</cp:revision>
  <dcterms:created xsi:type="dcterms:W3CDTF">2018-01-24T01:49:38Z</dcterms:created>
  <dcterms:modified xsi:type="dcterms:W3CDTF">2018-01-31T01:22:09Z</dcterms:modified>
</cp:coreProperties>
</file>