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5327650"/>
  <p:notesSz cx="6858000" cy="9144000"/>
  <p:defaultTextStyle>
    <a:defPPr>
      <a:defRPr lang="ja-JP"/>
    </a:defPPr>
    <a:lvl1pPr marL="0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1pPr>
    <a:lvl2pPr marL="333971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2pPr>
    <a:lvl3pPr marL="667940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3pPr>
    <a:lvl4pPr marL="1001911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4pPr>
    <a:lvl5pPr marL="1335882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5pPr>
    <a:lvl6pPr marL="1669853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6pPr>
    <a:lvl7pPr marL="2003822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7pPr>
    <a:lvl8pPr marL="2337793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8pPr>
    <a:lvl9pPr marL="2671764" algn="l" defTabSz="667940" rtl="0" eaLnBrk="1" latinLnBrk="0" hangingPunct="1">
      <a:defRPr kumimoji="1" sz="13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19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27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95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44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4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3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23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7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2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29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51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398B-C09F-4FE5-9B12-C819533C92E3}" type="datetimeFigureOut">
              <a:rPr kumimoji="1" lang="ja-JP" altLang="en-US" smtClean="0"/>
              <a:t>2018/9/21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E5E9-8726-4C5E-BF64-E4BA28C6E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7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kumimoji="1"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kumimoji="1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éª¨ ã¤ã©ã¹ããã®ç»åæ¤ç´¢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97" y="116229"/>
            <a:ext cx="962311" cy="105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23928" y="975564"/>
            <a:ext cx="3882794" cy="6522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19" dirty="0"/>
              <a:t>・カルシウムやリンの吸収を高める</a:t>
            </a:r>
            <a:endParaRPr lang="en-US" altLang="ja-JP" sz="1819" dirty="0"/>
          </a:p>
          <a:p>
            <a:r>
              <a:rPr lang="ja-JP" altLang="en-US" sz="1819" dirty="0"/>
              <a:t>・血液中のカルシウム濃度を調節する</a:t>
            </a:r>
            <a:endParaRPr lang="ja-JP" altLang="en-US" sz="1819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65222" y="395149"/>
            <a:ext cx="1890962" cy="9065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819" dirty="0"/>
              <a:t>推奨量：目安量</a:t>
            </a:r>
            <a:endParaRPr lang="en-US" altLang="ja-JP" sz="1819" dirty="0"/>
          </a:p>
          <a:p>
            <a:r>
              <a:rPr lang="ja-JP" altLang="en-US" sz="992" dirty="0"/>
              <a:t>  　</a:t>
            </a:r>
            <a:r>
              <a:rPr lang="ja-JP" altLang="en-US" sz="1736" dirty="0"/>
              <a:t>男性：５．</a:t>
            </a:r>
            <a:r>
              <a:rPr lang="ja-JP" altLang="en-US" sz="1736" dirty="0"/>
              <a:t>５</a:t>
            </a:r>
            <a:r>
              <a:rPr lang="ja-JP" altLang="en-US" sz="1736" dirty="0"/>
              <a:t>ｕｇ</a:t>
            </a:r>
            <a:endParaRPr lang="en-US" altLang="ja-JP" sz="1736" dirty="0"/>
          </a:p>
          <a:p>
            <a:r>
              <a:rPr lang="ja-JP" altLang="en-US" sz="1736" dirty="0"/>
              <a:t>　</a:t>
            </a:r>
            <a:r>
              <a:rPr lang="ja-JP" altLang="en-US" sz="1736" dirty="0"/>
              <a:t>女性：５．</a:t>
            </a:r>
            <a:r>
              <a:rPr lang="ja-JP" altLang="en-US" sz="1736" dirty="0"/>
              <a:t>５</a:t>
            </a:r>
            <a:r>
              <a:rPr lang="ja-JP" altLang="en-US" sz="1736" dirty="0"/>
              <a:t>ｕｇ</a:t>
            </a:r>
            <a:endParaRPr lang="ja-JP" altLang="en-US" sz="1736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3928" y="1745573"/>
            <a:ext cx="8193026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84" dirty="0"/>
              <a:t>椎茸のエルゴステロールという成分が、日光の紫外線に当たると</a:t>
            </a:r>
            <a:endParaRPr lang="en-US" altLang="ja-JP" sz="1984" dirty="0"/>
          </a:p>
          <a:p>
            <a:r>
              <a:rPr lang="ja-JP" altLang="en-US" sz="1984" dirty="0"/>
              <a:t>ビタミンＤに変わる。そのため干し椎茸の方がビタミンＤが多いが</a:t>
            </a:r>
            <a:endParaRPr lang="en-US" altLang="ja-JP" sz="1984" dirty="0"/>
          </a:p>
          <a:p>
            <a:r>
              <a:rPr lang="ja-JP" altLang="en-US" sz="1984" dirty="0"/>
              <a:t>最近</a:t>
            </a:r>
            <a:r>
              <a:rPr lang="ja-JP" altLang="en-US" sz="1984" dirty="0"/>
              <a:t>の干し椎茸は天日干しが少ないため、一度日光に当ててから</a:t>
            </a:r>
            <a:endParaRPr lang="en-US" altLang="ja-JP" sz="1984" dirty="0"/>
          </a:p>
          <a:p>
            <a:r>
              <a:rPr lang="ja-JP" altLang="en-US" sz="1984" dirty="0"/>
              <a:t>調理すると効果的といわれている。</a:t>
            </a:r>
            <a:endParaRPr lang="ja-JP" altLang="en-US" sz="1984" dirty="0"/>
          </a:p>
        </p:txBody>
      </p:sp>
      <p:sp>
        <p:nvSpPr>
          <p:cNvPr id="8" name="角丸四角形 7"/>
          <p:cNvSpPr/>
          <p:nvPr/>
        </p:nvSpPr>
        <p:spPr>
          <a:xfrm>
            <a:off x="310093" y="3162471"/>
            <a:ext cx="6976810" cy="1755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84" dirty="0">
                <a:solidFill>
                  <a:schemeClr val="tx1"/>
                </a:solidFill>
              </a:rPr>
              <a:t>鮭（１切れ：３２ｕｇ）、さんま（１尾：１９ｕｇ）</a:t>
            </a:r>
            <a:endParaRPr lang="en-US" altLang="ja-JP" sz="1984" dirty="0">
              <a:solidFill>
                <a:schemeClr val="tx1"/>
              </a:solidFill>
            </a:endParaRPr>
          </a:p>
          <a:p>
            <a:r>
              <a:rPr lang="ja-JP" altLang="en-US" sz="1984" dirty="0">
                <a:solidFill>
                  <a:schemeClr val="tx1"/>
                </a:solidFill>
              </a:rPr>
              <a:t>いわし丸干し（３尾：２０ｕｇ）、きくらげ・乾（５ｇ：２２ｕｇ）</a:t>
            </a:r>
            <a:endParaRPr lang="en-US" altLang="ja-JP" sz="1984" dirty="0">
              <a:solidFill>
                <a:schemeClr val="tx1"/>
              </a:solidFill>
            </a:endParaRPr>
          </a:p>
          <a:p>
            <a:r>
              <a:rPr lang="ja-JP" altLang="en-US" sz="1984" dirty="0">
                <a:solidFill>
                  <a:schemeClr val="tx1"/>
                </a:solidFill>
              </a:rPr>
              <a:t>しめじ（５０ｇ：２．０ｕｇ）、生椎茸（４枚：１．１ｕｇ）</a:t>
            </a:r>
            <a:endParaRPr lang="en-US" altLang="ja-JP" sz="1984" dirty="0">
              <a:solidFill>
                <a:schemeClr val="tx1"/>
              </a:solidFill>
            </a:endParaRPr>
          </a:p>
          <a:p>
            <a:r>
              <a:rPr lang="ja-JP" altLang="en-US" sz="1984" dirty="0">
                <a:solidFill>
                  <a:schemeClr val="tx1"/>
                </a:solidFill>
              </a:rPr>
              <a:t>干し椎茸（５枚：２．５ｕｇ）、卵（１個：０．９ｕｇ）</a:t>
            </a:r>
            <a:endParaRPr lang="en-US" altLang="ja-JP" sz="1984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3928" y="249601"/>
            <a:ext cx="3766334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76" dirty="0">
                <a:solidFill>
                  <a:schemeClr val="accent2">
                    <a:lumMod val="75000"/>
                  </a:schemeClr>
                </a:solidFill>
              </a:rPr>
              <a:t>ビタミンＤ</a:t>
            </a:r>
            <a:r>
              <a:rPr lang="ja-JP" altLang="en-US" sz="1984" dirty="0">
                <a:solidFill>
                  <a:schemeClr val="accent2">
                    <a:lumMod val="75000"/>
                  </a:schemeClr>
                </a:solidFill>
              </a:rPr>
              <a:t>（脂溶性ビタミン）</a:t>
            </a:r>
          </a:p>
        </p:txBody>
      </p:sp>
      <p:pic>
        <p:nvPicPr>
          <p:cNvPr id="1032" name="Picture 8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64" y="4068436"/>
            <a:ext cx="601027" cy="50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85" r="1027" b="35024"/>
          <a:stretch/>
        </p:blipFill>
        <p:spPr bwMode="auto">
          <a:xfrm>
            <a:off x="6010703" y="3438946"/>
            <a:ext cx="1093709" cy="28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268" y="3284564"/>
            <a:ext cx="779733" cy="59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807" y="3880546"/>
            <a:ext cx="886605" cy="53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81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152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</cp:revision>
  <dcterms:created xsi:type="dcterms:W3CDTF">2018-09-20T06:55:16Z</dcterms:created>
  <dcterms:modified xsi:type="dcterms:W3CDTF">2018-09-21T03:08:52Z</dcterms:modified>
</cp:coreProperties>
</file>