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76" d="100"/>
          <a:sy n="76" d="100"/>
        </p:scale>
        <p:origin x="132" y="8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50FE0E6-6CEC-4F71-B67C-6B5D5F14D799}" type="datetimeFigureOut">
              <a:rPr kumimoji="1" lang="ja-JP" altLang="en-US" smtClean="0"/>
              <a:t>2019/12/18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30880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0FE0E6-6CEC-4F71-B67C-6B5D5F14D799}" type="datetimeFigureOut">
              <a:rPr kumimoji="1" lang="ja-JP" altLang="en-US" smtClean="0"/>
              <a:t>2019/12/18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1034939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0FE0E6-6CEC-4F71-B67C-6B5D5F14D799}" type="datetimeFigureOut">
              <a:rPr kumimoji="1" lang="ja-JP" altLang="en-US" smtClean="0"/>
              <a:t>2019/12/18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1365758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0FE0E6-6CEC-4F71-B67C-6B5D5F14D799}" type="datetimeFigureOut">
              <a:rPr kumimoji="1" lang="ja-JP" altLang="en-US" smtClean="0"/>
              <a:t>2019/12/18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2493815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0FE0E6-6CEC-4F71-B67C-6B5D5F14D799}" type="datetimeFigureOut">
              <a:rPr kumimoji="1" lang="ja-JP" altLang="en-US" smtClean="0"/>
              <a:t>2019/12/18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92568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50FE0E6-6CEC-4F71-B67C-6B5D5F14D799}" type="datetimeFigureOut">
              <a:rPr kumimoji="1" lang="ja-JP" altLang="en-US" smtClean="0"/>
              <a:t>2019/12/18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2783214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50FE0E6-6CEC-4F71-B67C-6B5D5F14D799}" type="datetimeFigureOut">
              <a:rPr kumimoji="1" lang="ja-JP" altLang="en-US" smtClean="0"/>
              <a:t>2019/12/18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3368591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50FE0E6-6CEC-4F71-B67C-6B5D5F14D799}" type="datetimeFigureOut">
              <a:rPr kumimoji="1" lang="ja-JP" altLang="en-US" smtClean="0"/>
              <a:t>2019/12/18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3595290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0FE0E6-6CEC-4F71-B67C-6B5D5F14D799}" type="datetimeFigureOut">
              <a:rPr kumimoji="1" lang="ja-JP" altLang="en-US" smtClean="0"/>
              <a:t>2019/12/18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3357937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0FE0E6-6CEC-4F71-B67C-6B5D5F14D799}" type="datetimeFigureOut">
              <a:rPr kumimoji="1" lang="ja-JP" altLang="en-US" smtClean="0"/>
              <a:t>2019/12/18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2420918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0FE0E6-6CEC-4F71-B67C-6B5D5F14D799}" type="datetimeFigureOut">
              <a:rPr kumimoji="1" lang="ja-JP" altLang="en-US" smtClean="0"/>
              <a:t>2019/12/18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1324834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0FE0E6-6CEC-4F71-B67C-6B5D5F14D799}" type="datetimeFigureOut">
              <a:rPr kumimoji="1" lang="ja-JP" altLang="en-US" smtClean="0"/>
              <a:t>2019/12/18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EC9671-9997-480A-949C-4AACB5EDD987}" type="slidenum">
              <a:rPr kumimoji="1" lang="ja-JP" altLang="en-US" smtClean="0"/>
              <a:t>‹#›</a:t>
            </a:fld>
            <a:endParaRPr kumimoji="1" lang="ja-JP" altLang="en-US"/>
          </a:p>
        </p:txBody>
      </p:sp>
    </p:spTree>
    <p:extLst>
      <p:ext uri="{BB962C8B-B14F-4D97-AF65-F5344CB8AC3E}">
        <p14:creationId xmlns:p14="http://schemas.microsoft.com/office/powerpoint/2010/main" val="2426736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445000" y="23737"/>
            <a:ext cx="3454400" cy="1569660"/>
          </a:xfrm>
          <a:prstGeom prst="rect">
            <a:avLst/>
          </a:prstGeom>
          <a:noFill/>
        </p:spPr>
        <p:txBody>
          <a:bodyPr wrap="square" rtlCol="0">
            <a:spAutoFit/>
          </a:bodyPr>
          <a:lstStyle/>
          <a:p>
            <a:r>
              <a:rPr kumimoji="1" lang="ja-JP" altLang="en-US" sz="9600" dirty="0" smtClean="0"/>
              <a:t>大根</a:t>
            </a:r>
            <a:endParaRPr kumimoji="1" lang="ja-JP" altLang="en-US" sz="9600" dirty="0"/>
          </a:p>
        </p:txBody>
      </p:sp>
      <p:pic>
        <p:nvPicPr>
          <p:cNvPr id="1026" name="Picture 2" descr="クリックすると新しいウィンドウで開きます"/>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600" y="114300"/>
            <a:ext cx="2387600" cy="2387600"/>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2590800" y="1382088"/>
            <a:ext cx="8923867" cy="923330"/>
          </a:xfrm>
          <a:prstGeom prst="rect">
            <a:avLst/>
          </a:prstGeom>
          <a:noFill/>
        </p:spPr>
        <p:txBody>
          <a:bodyPr wrap="square" rtlCol="0">
            <a:spAutoFit/>
          </a:bodyPr>
          <a:lstStyle/>
          <a:p>
            <a:r>
              <a:rPr kumimoji="1" lang="ja-JP" altLang="en-US" b="1" dirty="0" smtClean="0">
                <a:solidFill>
                  <a:schemeClr val="accent6">
                    <a:lumMod val="75000"/>
                  </a:schemeClr>
                </a:solidFill>
              </a:rPr>
              <a:t>＜選ぶコツ＞</a:t>
            </a:r>
            <a:endParaRPr kumimoji="1" lang="en-US" altLang="ja-JP" b="1" dirty="0" smtClean="0">
              <a:solidFill>
                <a:schemeClr val="accent6">
                  <a:lumMod val="75000"/>
                </a:schemeClr>
              </a:solidFill>
            </a:endParaRPr>
          </a:p>
          <a:p>
            <a:r>
              <a:rPr lang="ja-JP" altLang="en-US" b="1" dirty="0" smtClean="0">
                <a:solidFill>
                  <a:schemeClr val="accent6">
                    <a:lumMod val="75000"/>
                  </a:schemeClr>
                </a:solidFill>
              </a:rPr>
              <a:t>白くてきめが細かい肌で全体にはりがあるもの、葉がピンとしているもの。首が黒ずんでいるものは、畑で老化してしまっているものが多いので、避けたほうがよい</a:t>
            </a:r>
            <a:endParaRPr kumimoji="1" lang="ja-JP" altLang="en-US" b="1" dirty="0">
              <a:solidFill>
                <a:schemeClr val="accent6">
                  <a:lumMod val="75000"/>
                </a:schemeClr>
              </a:solidFill>
            </a:endParaRPr>
          </a:p>
        </p:txBody>
      </p:sp>
      <p:sp>
        <p:nvSpPr>
          <p:cNvPr id="6" name="テキスト ボックス 5"/>
          <p:cNvSpPr txBox="1"/>
          <p:nvPr/>
        </p:nvSpPr>
        <p:spPr>
          <a:xfrm>
            <a:off x="501650" y="2372251"/>
            <a:ext cx="11341100" cy="2246769"/>
          </a:xfrm>
          <a:prstGeom prst="rect">
            <a:avLst/>
          </a:prstGeom>
          <a:noFill/>
        </p:spPr>
        <p:txBody>
          <a:bodyPr wrap="square" rtlCol="0">
            <a:spAutoFit/>
          </a:bodyPr>
          <a:lstStyle/>
          <a:p>
            <a:r>
              <a:rPr kumimoji="1" lang="ja-JP" altLang="en-US" sz="2000" b="1" dirty="0" smtClean="0"/>
              <a:t>大根は別名「</a:t>
            </a:r>
            <a:r>
              <a:rPr lang="ja-JP" altLang="en-US" sz="2000" b="1" dirty="0"/>
              <a:t>自然の消化剤</a:t>
            </a:r>
            <a:r>
              <a:rPr kumimoji="1" lang="ja-JP" altLang="en-US" sz="2000" b="1" dirty="0" smtClean="0"/>
              <a:t>」と言われるほど消化作用に優れた野菜です。その理由は、でんぷんの消化酵素であるジアスターゼをはじめ、各種の消化酵素が根の部分に含まれ、食物の消化を助け、胸やけ、胃酸過多、胃腸の働きを整えるほかに、解毒作用もあるからです。そのうえ、焼き魚の焦げに含まれるトリプトファンなどの発がん物質を解消する手助けもすると言われています。この他にも、ビタミン</a:t>
            </a:r>
            <a:r>
              <a:rPr kumimoji="1" lang="en-US" altLang="ja-JP" sz="2000" b="1" dirty="0" smtClean="0"/>
              <a:t>C</a:t>
            </a:r>
            <a:r>
              <a:rPr kumimoji="1" lang="ja-JP" altLang="en-US" sz="2000" b="1" dirty="0" smtClean="0"/>
              <a:t>や食物繊維のリグニン（胆汁酸を吸着し、排出する）といった成分が豊富に含まれ、がん細胞の発生を抑制したり、胃腸の働きをしっかりと整えてくれます。さらに、辛味の成分アリルマスタードオイルには胃液の分泌を促す作用もあり、これも胃腸の調子をよくするために役立っています。</a:t>
            </a:r>
            <a:endParaRPr kumimoji="1" lang="ja-JP" altLang="en-US" sz="2000" b="1" dirty="0"/>
          </a:p>
        </p:txBody>
      </p:sp>
      <p:pic>
        <p:nvPicPr>
          <p:cNvPr id="2" name="Picture 2" descr="クリックすると新しいウィンドウで開きます"/>
          <p:cNvPicPr>
            <a:picLocks noChangeAspect="1" noChangeArrowheads="1"/>
          </p:cNvPicPr>
          <p:nvPr/>
        </p:nvPicPr>
        <p:blipFill>
          <a:blip r:embed="rId3">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rot="12383747">
            <a:off x="1263986" y="3497982"/>
            <a:ext cx="3568025" cy="3568025"/>
          </a:xfrm>
          <a:prstGeom prst="rect">
            <a:avLst/>
          </a:prstGeom>
          <a:noFill/>
          <a:extLst>
            <a:ext uri="{909E8E84-426E-40DD-AFC4-6F175D3DCCD1}">
              <a14:hiddenFill xmlns:a14="http://schemas.microsoft.com/office/drawing/2010/main">
                <a:solidFill>
                  <a:srgbClr val="FFFFFF"/>
                </a:solidFill>
              </a14:hiddenFill>
            </a:ext>
          </a:extLst>
        </p:spPr>
      </p:pic>
      <p:grpSp>
        <p:nvGrpSpPr>
          <p:cNvPr id="26" name="グループ化 25"/>
          <p:cNvGrpSpPr/>
          <p:nvPr/>
        </p:nvGrpSpPr>
        <p:grpSpPr>
          <a:xfrm>
            <a:off x="1303836" y="4696590"/>
            <a:ext cx="5513706" cy="1784875"/>
            <a:chOff x="1811836" y="4696590"/>
            <a:chExt cx="5513706" cy="1784875"/>
          </a:xfrm>
        </p:grpSpPr>
        <p:cxnSp>
          <p:nvCxnSpPr>
            <p:cNvPr id="9" name="直線コネクタ 8"/>
            <p:cNvCxnSpPr/>
            <p:nvPr/>
          </p:nvCxnSpPr>
          <p:spPr>
            <a:xfrm>
              <a:off x="3759200" y="4711331"/>
              <a:ext cx="12700" cy="97246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4501970" y="4696590"/>
              <a:ext cx="12700" cy="97246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V="1">
              <a:off x="3500208" y="5041900"/>
              <a:ext cx="1198792" cy="12700"/>
            </a:xfrm>
            <a:prstGeom prst="straightConnector1">
              <a:avLst/>
            </a:prstGeom>
            <a:ln w="1905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4595042" y="5048250"/>
              <a:ext cx="673100" cy="307777"/>
            </a:xfrm>
            <a:prstGeom prst="rect">
              <a:avLst/>
            </a:prstGeom>
            <a:noFill/>
          </p:spPr>
          <p:txBody>
            <a:bodyPr wrap="square" rtlCol="0">
              <a:spAutoFit/>
            </a:bodyPr>
            <a:lstStyle/>
            <a:p>
              <a:r>
                <a:rPr kumimoji="1" lang="ja-JP" altLang="en-US" sz="1400" b="1" dirty="0" smtClean="0">
                  <a:solidFill>
                    <a:schemeClr val="accent6">
                      <a:lumMod val="75000"/>
                    </a:schemeClr>
                  </a:solidFill>
                </a:rPr>
                <a:t>甘い</a:t>
              </a:r>
              <a:endParaRPr kumimoji="1" lang="ja-JP" altLang="en-US" sz="1400" b="1" dirty="0">
                <a:solidFill>
                  <a:schemeClr val="accent6">
                    <a:lumMod val="75000"/>
                  </a:schemeClr>
                </a:solidFill>
              </a:endParaRPr>
            </a:p>
          </p:txBody>
        </p:sp>
        <p:sp>
          <p:nvSpPr>
            <p:cNvPr id="15" name="テキスト ボックス 14"/>
            <p:cNvSpPr txBox="1"/>
            <p:nvPr/>
          </p:nvSpPr>
          <p:spPr>
            <a:xfrm>
              <a:off x="3225800" y="5066733"/>
              <a:ext cx="533400" cy="307777"/>
            </a:xfrm>
            <a:prstGeom prst="rect">
              <a:avLst/>
            </a:prstGeom>
            <a:noFill/>
          </p:spPr>
          <p:txBody>
            <a:bodyPr wrap="square" rtlCol="0">
              <a:spAutoFit/>
            </a:bodyPr>
            <a:lstStyle/>
            <a:p>
              <a:r>
                <a:rPr kumimoji="1" lang="ja-JP" altLang="en-US" sz="1400" b="1" dirty="0" smtClean="0">
                  <a:solidFill>
                    <a:schemeClr val="accent6">
                      <a:lumMod val="75000"/>
                    </a:schemeClr>
                  </a:solidFill>
                </a:rPr>
                <a:t>辛い</a:t>
              </a:r>
              <a:endParaRPr kumimoji="1" lang="ja-JP" altLang="en-US" sz="1400" b="1" dirty="0">
                <a:solidFill>
                  <a:schemeClr val="accent6">
                    <a:lumMod val="75000"/>
                  </a:schemeClr>
                </a:solidFill>
              </a:endParaRPr>
            </a:p>
          </p:txBody>
        </p:sp>
        <p:sp>
          <p:nvSpPr>
            <p:cNvPr id="17" name="テキスト ボックス 16"/>
            <p:cNvSpPr txBox="1"/>
            <p:nvPr/>
          </p:nvSpPr>
          <p:spPr>
            <a:xfrm>
              <a:off x="1811836" y="5787875"/>
              <a:ext cx="1557928" cy="461665"/>
            </a:xfrm>
            <a:prstGeom prst="rect">
              <a:avLst/>
            </a:prstGeom>
            <a:noFill/>
          </p:spPr>
          <p:txBody>
            <a:bodyPr wrap="square" rtlCol="0">
              <a:spAutoFit/>
            </a:bodyPr>
            <a:lstStyle/>
            <a:p>
              <a:r>
                <a:rPr kumimoji="1" lang="ja-JP" altLang="en-US" sz="1200" b="1" dirty="0" smtClean="0">
                  <a:solidFill>
                    <a:srgbClr val="FF0000"/>
                  </a:solidFill>
                </a:rPr>
                <a:t>辛味が少なく固め</a:t>
              </a:r>
              <a:endParaRPr kumimoji="1" lang="en-US" altLang="ja-JP" sz="1200" b="1" dirty="0" smtClean="0">
                <a:solidFill>
                  <a:srgbClr val="FF0000"/>
                </a:solidFill>
              </a:endParaRPr>
            </a:p>
            <a:p>
              <a:r>
                <a:rPr lang="ja-JP" altLang="en-US" sz="1200" dirty="0" smtClean="0"/>
                <a:t>サラダや炒め物に・・</a:t>
              </a:r>
              <a:endParaRPr kumimoji="1" lang="ja-JP" altLang="en-US" sz="1200" dirty="0"/>
            </a:p>
          </p:txBody>
        </p:sp>
        <p:sp>
          <p:nvSpPr>
            <p:cNvPr id="18" name="テキスト ボックス 17"/>
            <p:cNvSpPr txBox="1"/>
            <p:nvPr/>
          </p:nvSpPr>
          <p:spPr>
            <a:xfrm>
              <a:off x="3546835" y="6019800"/>
              <a:ext cx="2336800" cy="461665"/>
            </a:xfrm>
            <a:prstGeom prst="rect">
              <a:avLst/>
            </a:prstGeom>
            <a:noFill/>
          </p:spPr>
          <p:txBody>
            <a:bodyPr wrap="square" rtlCol="0">
              <a:spAutoFit/>
            </a:bodyPr>
            <a:lstStyle/>
            <a:p>
              <a:r>
                <a:rPr kumimoji="1" lang="ja-JP" altLang="en-US" sz="1200" b="1" dirty="0" smtClean="0">
                  <a:solidFill>
                    <a:srgbClr val="FF0000"/>
                  </a:solidFill>
                </a:rPr>
                <a:t>柔らかくて甘みもある</a:t>
              </a:r>
              <a:endParaRPr kumimoji="1" lang="en-US" altLang="ja-JP" sz="1200" b="1" dirty="0" smtClean="0">
                <a:solidFill>
                  <a:srgbClr val="FF0000"/>
                </a:solidFill>
              </a:endParaRPr>
            </a:p>
            <a:p>
              <a:r>
                <a:rPr lang="ja-JP" altLang="en-US" sz="1200" dirty="0" smtClean="0"/>
                <a:t>おでんや</a:t>
              </a:r>
              <a:r>
                <a:rPr lang="ja-JP" altLang="en-US" sz="1200" dirty="0"/>
                <a:t>煮物</a:t>
              </a:r>
              <a:r>
                <a:rPr lang="ja-JP" altLang="en-US" sz="1200" dirty="0" smtClean="0"/>
                <a:t>に・・</a:t>
              </a:r>
              <a:endParaRPr kumimoji="1" lang="ja-JP" altLang="en-US" sz="1200" dirty="0"/>
            </a:p>
          </p:txBody>
        </p:sp>
        <p:sp>
          <p:nvSpPr>
            <p:cNvPr id="19" name="テキスト ボックス 18"/>
            <p:cNvSpPr txBox="1"/>
            <p:nvPr/>
          </p:nvSpPr>
          <p:spPr>
            <a:xfrm>
              <a:off x="5268142" y="5502156"/>
              <a:ext cx="2057400" cy="646331"/>
            </a:xfrm>
            <a:prstGeom prst="rect">
              <a:avLst/>
            </a:prstGeom>
            <a:noFill/>
          </p:spPr>
          <p:txBody>
            <a:bodyPr wrap="square" rtlCol="0">
              <a:spAutoFit/>
            </a:bodyPr>
            <a:lstStyle/>
            <a:p>
              <a:r>
                <a:rPr kumimoji="1" lang="ja-JP" altLang="en-US" sz="1200" b="1" dirty="0" smtClean="0">
                  <a:solidFill>
                    <a:srgbClr val="FF0000"/>
                  </a:solidFill>
                </a:rPr>
                <a:t>辛味が強い</a:t>
              </a:r>
              <a:endParaRPr kumimoji="1" lang="en-US" altLang="ja-JP" sz="1200" b="1" dirty="0" smtClean="0">
                <a:solidFill>
                  <a:srgbClr val="FF0000"/>
                </a:solidFill>
              </a:endParaRPr>
            </a:p>
            <a:p>
              <a:r>
                <a:rPr kumimoji="1" lang="ja-JP" altLang="en-US" sz="1200" dirty="0" smtClean="0"/>
                <a:t>大根おろし（辛め）やマリネなどに・・</a:t>
              </a:r>
              <a:endParaRPr kumimoji="1" lang="ja-JP" altLang="en-US" sz="1200" dirty="0"/>
            </a:p>
          </p:txBody>
        </p:sp>
        <p:cxnSp>
          <p:nvCxnSpPr>
            <p:cNvPr id="21" name="直線矢印コネクタ 20"/>
            <p:cNvCxnSpPr/>
            <p:nvPr/>
          </p:nvCxnSpPr>
          <p:spPr>
            <a:xfrm flipV="1">
              <a:off x="2933700" y="5502156"/>
              <a:ext cx="292100" cy="28571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V="1">
              <a:off x="4109808" y="5502156"/>
              <a:ext cx="0" cy="45081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H="1" flipV="1">
              <a:off x="5121635" y="5373990"/>
              <a:ext cx="175304" cy="27102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27" name="角丸四角形 26"/>
          <p:cNvSpPr/>
          <p:nvPr/>
        </p:nvSpPr>
        <p:spPr>
          <a:xfrm>
            <a:off x="7052733" y="4847912"/>
            <a:ext cx="4790017" cy="101623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根の部分に含まれるビタミン</a:t>
            </a:r>
            <a:r>
              <a:rPr lang="en-US" altLang="ja-JP" sz="1400" dirty="0" smtClean="0">
                <a:solidFill>
                  <a:schemeClr val="tx1"/>
                </a:solidFill>
              </a:rPr>
              <a:t>C</a:t>
            </a:r>
            <a:r>
              <a:rPr lang="ja-JP" altLang="en-US" sz="1400" dirty="0" smtClean="0">
                <a:solidFill>
                  <a:schemeClr val="tx1"/>
                </a:solidFill>
              </a:rPr>
              <a:t>は皮の近くに集中しているので、大根おろしにするときはビタミン</a:t>
            </a:r>
            <a:r>
              <a:rPr lang="en-US" altLang="ja-JP" sz="1400" dirty="0" smtClean="0">
                <a:solidFill>
                  <a:schemeClr val="tx1"/>
                </a:solidFill>
              </a:rPr>
              <a:t>C</a:t>
            </a:r>
            <a:r>
              <a:rPr lang="ja-JP" altLang="en-US" sz="1400" dirty="0" smtClean="0">
                <a:solidFill>
                  <a:schemeClr val="tx1"/>
                </a:solidFill>
              </a:rPr>
              <a:t>を上手に摂取するため皮つきがお勧め。ただし、時間とともにビタミン</a:t>
            </a:r>
            <a:r>
              <a:rPr lang="en-US" altLang="ja-JP" sz="1400" dirty="0" smtClean="0">
                <a:solidFill>
                  <a:schemeClr val="tx1"/>
                </a:solidFill>
              </a:rPr>
              <a:t>C</a:t>
            </a:r>
            <a:r>
              <a:rPr lang="ja-JP" altLang="en-US" sz="1400" dirty="0" smtClean="0">
                <a:solidFill>
                  <a:schemeClr val="tx1"/>
                </a:solidFill>
              </a:rPr>
              <a:t>は減ってしまいますのでおろすのは食べる直前にしましょう。</a:t>
            </a:r>
            <a:endParaRPr kumimoji="1" lang="ja-JP" altLang="en-US" sz="1400" dirty="0">
              <a:solidFill>
                <a:schemeClr val="tx1"/>
              </a:solidFill>
            </a:endParaRPr>
          </a:p>
        </p:txBody>
      </p:sp>
      <p:sp>
        <p:nvSpPr>
          <p:cNvPr id="28" name="テキスト ボックス 27"/>
          <p:cNvSpPr txBox="1"/>
          <p:nvPr/>
        </p:nvSpPr>
        <p:spPr>
          <a:xfrm>
            <a:off x="10196009" y="6342965"/>
            <a:ext cx="2084892" cy="276999"/>
          </a:xfrm>
          <a:prstGeom prst="rect">
            <a:avLst/>
          </a:prstGeom>
          <a:noFill/>
        </p:spPr>
        <p:txBody>
          <a:bodyPr wrap="square" rtlCol="0">
            <a:spAutoFit/>
          </a:bodyPr>
          <a:lstStyle/>
          <a:p>
            <a:r>
              <a:rPr kumimoji="1" lang="ja-JP" altLang="en-US" sz="1200" dirty="0" smtClean="0"/>
              <a:t>食べ物栄養辞典より</a:t>
            </a:r>
            <a:endParaRPr kumimoji="1" lang="ja-JP" altLang="en-US" sz="1200" dirty="0"/>
          </a:p>
        </p:txBody>
      </p:sp>
    </p:spTree>
    <p:extLst>
      <p:ext uri="{BB962C8B-B14F-4D97-AF65-F5344CB8AC3E}">
        <p14:creationId xmlns:p14="http://schemas.microsoft.com/office/powerpoint/2010/main" val="39273096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313</Words>
  <Application>Microsoft Office PowerPoint</Application>
  <PresentationFormat>ワイド画面</PresentationFormat>
  <Paragraphs>14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Harada-rd</dc:creator>
  <cp:lastModifiedBy>Harada-rd</cp:lastModifiedBy>
  <cp:revision>9</cp:revision>
  <dcterms:created xsi:type="dcterms:W3CDTF">2019-12-13T08:08:20Z</dcterms:created>
  <dcterms:modified xsi:type="dcterms:W3CDTF">2019-12-18T06:18:55Z</dcterms:modified>
</cp:coreProperties>
</file>