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EEE5-CC9C-41E1-A67C-DE785A99C512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8DA5-D41E-4651-AC67-DFFE6704F6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80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EEE5-CC9C-41E1-A67C-DE785A99C512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8DA5-D41E-4651-AC67-DFFE6704F6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4270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EEE5-CC9C-41E1-A67C-DE785A99C512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8DA5-D41E-4651-AC67-DFFE6704F6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58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EEE5-CC9C-41E1-A67C-DE785A99C512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8DA5-D41E-4651-AC67-DFFE6704F6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823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EEE5-CC9C-41E1-A67C-DE785A99C512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8DA5-D41E-4651-AC67-DFFE6704F6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689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EEE5-CC9C-41E1-A67C-DE785A99C512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8DA5-D41E-4651-AC67-DFFE6704F6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872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EEE5-CC9C-41E1-A67C-DE785A99C512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8DA5-D41E-4651-AC67-DFFE6704F6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352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EEE5-CC9C-41E1-A67C-DE785A99C512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8DA5-D41E-4651-AC67-DFFE6704F6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827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EEE5-CC9C-41E1-A67C-DE785A99C512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8DA5-D41E-4651-AC67-DFFE6704F6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696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EEE5-CC9C-41E1-A67C-DE785A99C512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8DA5-D41E-4651-AC67-DFFE6704F6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40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EEE5-CC9C-41E1-A67C-DE785A99C512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8DA5-D41E-4651-AC67-DFFE6704F6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732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CEEE5-CC9C-41E1-A67C-DE785A99C512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98DA5-D41E-4651-AC67-DFFE6704F6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899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正方形/長方形 25"/>
          <p:cNvSpPr/>
          <p:nvPr/>
        </p:nvSpPr>
        <p:spPr>
          <a:xfrm>
            <a:off x="7859281" y="5922319"/>
            <a:ext cx="2518638" cy="523220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12788" y="912593"/>
            <a:ext cx="3314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2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おく</a:t>
            </a:r>
            <a:r>
              <a:rPr lang="ja-JP" altLang="en-US" sz="7200" b="1" dirty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ら</a:t>
            </a:r>
            <a:endParaRPr kumimoji="1" lang="ja-JP" altLang="en-US" sz="7200" b="1" dirty="0">
              <a:solidFill>
                <a:schemeClr val="accent6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6261100" y="374648"/>
            <a:ext cx="5664200" cy="802421"/>
          </a:xfrm>
          <a:prstGeom prst="wedgeRoundRectCallout">
            <a:avLst>
              <a:gd name="adj1" fmla="val -60519"/>
              <a:gd name="adj2" fmla="val -11177"/>
              <a:gd name="adj3" fmla="val 16667"/>
            </a:avLst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角丸四角形吹き出し 6"/>
          <p:cNvSpPr/>
          <p:nvPr/>
        </p:nvSpPr>
        <p:spPr>
          <a:xfrm>
            <a:off x="6261100" y="1482646"/>
            <a:ext cx="5664200" cy="1044654"/>
          </a:xfrm>
          <a:prstGeom prst="wedgeRoundRectCallout">
            <a:avLst>
              <a:gd name="adj1" fmla="val -66573"/>
              <a:gd name="adj2" fmla="val -55947"/>
              <a:gd name="adj3" fmla="val 16667"/>
            </a:avLst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403975" y="417420"/>
            <a:ext cx="51435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●</a:t>
            </a:r>
            <a:r>
              <a:rPr kumimoji="1" lang="ja-JP" altLang="en-US" dirty="0" smtClean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保存法</a:t>
            </a:r>
            <a:endParaRPr kumimoji="1" lang="en-US" altLang="ja-JP" dirty="0" smtClean="0">
              <a:solidFill>
                <a:schemeClr val="accent6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低温、乾燥に弱いので、ポリ袋に入れて野菜室で保存</a:t>
            </a:r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403975" y="1521461"/>
            <a:ext cx="58229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●選ぶコツ</a:t>
            </a:r>
            <a:endParaRPr kumimoji="1" lang="en-US" altLang="ja-JP" dirty="0" smtClean="0">
              <a:solidFill>
                <a:schemeClr val="accent6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大きくなりすぎたものは固いので、</a:t>
            </a:r>
            <a:r>
              <a:rPr kumimoji="1"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ｃｍくらいの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きさで、緑色が濃く、しなびていないもの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02320" y="2786113"/>
            <a:ext cx="110769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ぬめりの成分はペクチンとムチンです。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ペクチンは整腸作用があり、コロコロ便の便秘を解消するほか、血圧やコレステロール値を下げる働きもあり、糖尿病や動脈硬化の予防に有効です。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ムチン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はたんぱく質の消化吸収を助けると言われています。ほかにも、カロテン、カルシウム、鉄などを含み、免疫力向上、疲労回復、夏バテ防止などの効果が期待できます。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93" y="4781829"/>
            <a:ext cx="380330" cy="723900"/>
          </a:xfrm>
          <a:prstGeom prst="rect">
            <a:avLst/>
          </a:prstGeom>
        </p:spPr>
      </p:pic>
      <p:sp>
        <p:nvSpPr>
          <p:cNvPr id="12" name="円形吹き出し 11"/>
          <p:cNvSpPr/>
          <p:nvPr/>
        </p:nvSpPr>
        <p:spPr>
          <a:xfrm>
            <a:off x="836492" y="4581053"/>
            <a:ext cx="1803400" cy="361950"/>
          </a:xfrm>
          <a:prstGeom prst="wedgeEllipseCallout">
            <a:avLst>
              <a:gd name="adj1" fmla="val -51384"/>
              <a:gd name="adj2" fmla="val 7653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調理のポイント</a:t>
            </a:r>
            <a:endParaRPr kumimoji="1"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70930" y="5128439"/>
            <a:ext cx="48647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ヘタには苦みがあるので切り落としましょう。</a:t>
            </a:r>
            <a:endParaRPr kumimoji="1" lang="en-US" altLang="ja-JP" sz="1400" dirty="0" smtClean="0">
              <a:solidFill>
                <a:schemeClr val="accent2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うぶ毛は塩でこすってから水洗いして落とします。</a:t>
            </a:r>
            <a:endParaRPr lang="en-US" altLang="ja-JP" sz="1400" dirty="0" smtClean="0">
              <a:solidFill>
                <a:schemeClr val="accent2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煮魚を煮るときに加えるとにおい消しになります</a:t>
            </a:r>
            <a:endParaRPr kumimoji="1" lang="ja-JP" altLang="en-US" sz="1400" dirty="0">
              <a:solidFill>
                <a:schemeClr val="accent2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061575" y="6450854"/>
            <a:ext cx="3327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食べもの栄養辞典より</a:t>
            </a:r>
            <a:endParaRPr kumimoji="1" lang="ja-JP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1160518">
            <a:off x="3484565" y="586230"/>
            <a:ext cx="1955800" cy="1955800"/>
          </a:xfrm>
          <a:prstGeom prst="rect">
            <a:avLst/>
          </a:prstGeom>
        </p:spPr>
      </p:pic>
      <p:sp>
        <p:nvSpPr>
          <p:cNvPr id="3" name="角丸四角形 2"/>
          <p:cNvSpPr/>
          <p:nvPr/>
        </p:nvSpPr>
        <p:spPr>
          <a:xfrm>
            <a:off x="1270000" y="5051510"/>
            <a:ext cx="4279900" cy="917117"/>
          </a:xfrm>
          <a:prstGeom prst="round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2" name="グループ化 21"/>
          <p:cNvGrpSpPr/>
          <p:nvPr/>
        </p:nvGrpSpPr>
        <p:grpSpPr>
          <a:xfrm>
            <a:off x="6496718" y="4636154"/>
            <a:ext cx="1840928" cy="1624946"/>
            <a:chOff x="6563599" y="4953211"/>
            <a:chExt cx="955395" cy="864000"/>
          </a:xfrm>
        </p:grpSpPr>
        <p:sp>
          <p:nvSpPr>
            <p:cNvPr id="16" name="テキスト ボックス 15"/>
            <p:cNvSpPr txBox="1"/>
            <p:nvPr/>
          </p:nvSpPr>
          <p:spPr>
            <a:xfrm rot="322008">
              <a:off x="6563599" y="4953211"/>
              <a:ext cx="955395" cy="864000"/>
            </a:xfrm>
            <a:prstGeom prst="rect">
              <a:avLst/>
            </a:prstGeom>
            <a:noFill/>
          </p:spPr>
          <p:txBody>
            <a:bodyPr wrap="square" rtlCol="0">
              <a:prstTxWarp prst="textCircle">
                <a:avLst>
                  <a:gd name="adj" fmla="val 10810171"/>
                </a:avLst>
              </a:prstTxWarp>
              <a:spAutoFit/>
            </a:bodyPr>
            <a:lstStyle/>
            <a:p>
              <a:r>
                <a:rPr kumimoji="1" lang="ja-JP" altLang="en-US" sz="1200" b="1" dirty="0" smtClean="0">
                  <a:ln w="0"/>
                  <a:solidFill>
                    <a:srgbClr val="FF9999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endParaRPr kumimoji="1" lang="ja-JP" altLang="en-US" sz="1200" b="1" dirty="0">
                <a:ln w="0"/>
                <a:solidFill>
                  <a:srgbClr val="FF99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5" name="円/楕円 4"/>
            <p:cNvSpPr/>
            <p:nvPr/>
          </p:nvSpPr>
          <p:spPr>
            <a:xfrm>
              <a:off x="6613516" y="5064582"/>
              <a:ext cx="698500" cy="619939"/>
            </a:xfrm>
            <a:prstGeom prst="ellipse">
              <a:avLst/>
            </a:prstGeom>
            <a:noFill/>
            <a:ln w="28575">
              <a:solidFill>
                <a:srgbClr val="FF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6657787" y="5226530"/>
              <a:ext cx="723900" cy="4034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b="1" dirty="0" smtClean="0">
                  <a:solidFill>
                    <a:srgbClr val="FF9999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プラスしたい</a:t>
              </a:r>
              <a:endParaRPr kumimoji="1" lang="en-US" altLang="ja-JP" sz="1400" b="1" dirty="0" smtClean="0">
                <a:solidFill>
                  <a:srgbClr val="FF99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kumimoji="1" lang="ja-JP" altLang="en-US" sz="1400" b="1" dirty="0" smtClean="0">
                  <a:solidFill>
                    <a:srgbClr val="FF9999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kumimoji="1" lang="ja-JP" altLang="en-US" b="1" dirty="0" smtClean="0">
                  <a:solidFill>
                    <a:srgbClr val="FF9999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食材</a:t>
              </a:r>
              <a:endParaRPr kumimoji="1" lang="ja-JP" altLang="en-US" b="1" dirty="0">
                <a:solidFill>
                  <a:srgbClr val="FF99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17" name="正方形/長方形 16"/>
          <p:cNvSpPr/>
          <p:nvPr/>
        </p:nvSpPr>
        <p:spPr>
          <a:xfrm>
            <a:off x="7859281" y="4560814"/>
            <a:ext cx="25186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夏バテ防止・動脈硬化を予防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下矢印 18"/>
          <p:cNvSpPr/>
          <p:nvPr/>
        </p:nvSpPr>
        <p:spPr>
          <a:xfrm>
            <a:off x="8883650" y="4876683"/>
            <a:ext cx="393700" cy="270449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682761" y="5190907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おくら</a:t>
            </a:r>
            <a:endParaRPr kumimoji="1" lang="ja-JP" altLang="en-US" dirty="0">
              <a:solidFill>
                <a:schemeClr val="accent6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858250" y="5480203"/>
            <a:ext cx="469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＋</a:t>
            </a:r>
            <a:endParaRPr kumimoji="1" lang="ja-JP" altLang="en-US" sz="2400" dirty="0"/>
          </a:p>
        </p:txBody>
      </p:sp>
      <p:sp>
        <p:nvSpPr>
          <p:cNvPr id="24" name="正方形/長方形 23"/>
          <p:cNvSpPr/>
          <p:nvPr/>
        </p:nvSpPr>
        <p:spPr>
          <a:xfrm>
            <a:off x="7859281" y="5922319"/>
            <a:ext cx="25186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魚介類・きのこ類・豆類・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納豆・種実類・ひじき・のり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375695" y="5996877"/>
            <a:ext cx="431400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おすすめ料理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accent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おくらの豚肉巻き・</a:t>
            </a:r>
            <a:r>
              <a:rPr lang="ja-JP" altLang="en-US" sz="1400" dirty="0">
                <a:solidFill>
                  <a:schemeClr val="accent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長芋</a:t>
            </a:r>
            <a:r>
              <a:rPr lang="ja-JP" altLang="en-US" sz="1400" dirty="0" smtClean="0">
                <a:solidFill>
                  <a:schemeClr val="accent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とおく</a:t>
            </a:r>
            <a:r>
              <a:rPr lang="ja-JP" altLang="en-US" sz="1400" dirty="0">
                <a:solidFill>
                  <a:schemeClr val="accent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ら</a:t>
            </a:r>
            <a:r>
              <a:rPr lang="ja-JP" altLang="en-US" sz="1400" dirty="0" smtClean="0">
                <a:solidFill>
                  <a:schemeClr val="accent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1400" dirty="0">
                <a:solidFill>
                  <a:schemeClr val="accent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梅ポン</a:t>
            </a:r>
            <a:r>
              <a:rPr lang="ja-JP" altLang="en-US" sz="1400" dirty="0" smtClean="0">
                <a:solidFill>
                  <a:schemeClr val="accent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酢和え</a:t>
            </a:r>
            <a:endParaRPr lang="en-US" altLang="ja-JP" sz="1400" dirty="0" smtClean="0">
              <a:solidFill>
                <a:schemeClr val="accent6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solidFill>
                  <a:schemeClr val="accent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おくらマグロ丼・たことおくらのマリネ　</a:t>
            </a:r>
            <a:r>
              <a:rPr lang="en-US" altLang="ja-JP" sz="1400" dirty="0" err="1" smtClean="0">
                <a:solidFill>
                  <a:schemeClr val="accent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etc</a:t>
            </a:r>
            <a:endParaRPr lang="ja-JP" altLang="en-US" sz="1400" dirty="0">
              <a:solidFill>
                <a:schemeClr val="accent6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9590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197</Words>
  <Application>Microsoft Office PowerPoint</Application>
  <PresentationFormat>ワイド画面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Harada-rd</dc:creator>
  <cp:lastModifiedBy>Harada-rd</cp:lastModifiedBy>
  <cp:revision>14</cp:revision>
  <dcterms:created xsi:type="dcterms:W3CDTF">2019-10-23T05:59:18Z</dcterms:created>
  <dcterms:modified xsi:type="dcterms:W3CDTF">2020-05-19T03:13:10Z</dcterms:modified>
</cp:coreProperties>
</file>