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78"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2615325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88656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7059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3175406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349964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74564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187966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350363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133491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162915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E14FD85-D423-4008-846D-BC09020920F0}" type="datetimeFigureOut">
              <a:rPr kumimoji="1" lang="ja-JP" altLang="en-US" smtClean="0"/>
              <a:t>2020/4/17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3911615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4FD85-D423-4008-846D-BC09020920F0}" type="datetimeFigureOut">
              <a:rPr kumimoji="1" lang="ja-JP" altLang="en-US" smtClean="0"/>
              <a:t>2020/4/17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DD2D3-ABCF-47A3-98B1-7AC5EB524587}" type="slidenum">
              <a:rPr kumimoji="1" lang="ja-JP" altLang="en-US" smtClean="0"/>
              <a:t>‹#›</a:t>
            </a:fld>
            <a:endParaRPr kumimoji="1" lang="ja-JP" altLang="en-US"/>
          </a:p>
        </p:txBody>
      </p:sp>
    </p:spTree>
    <p:extLst>
      <p:ext uri="{BB962C8B-B14F-4D97-AF65-F5344CB8AC3E}">
        <p14:creationId xmlns:p14="http://schemas.microsoft.com/office/powerpoint/2010/main" val="215979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7115740" y="5672575"/>
            <a:ext cx="2320359" cy="905589"/>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5956036" y="4403593"/>
            <a:ext cx="3480064" cy="342536"/>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915444" y="4562348"/>
            <a:ext cx="2264719" cy="1463237"/>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266024" y="1073622"/>
            <a:ext cx="11760876" cy="262596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4414303" y="242625"/>
            <a:ext cx="3083466" cy="830997"/>
          </a:xfrm>
          <a:prstGeom prst="rect">
            <a:avLst/>
          </a:prstGeom>
        </p:spPr>
        <p:txBody>
          <a:bodyPr wrap="square">
            <a:spAutoFit/>
          </a:bodyPr>
          <a:lstStyle/>
          <a:p>
            <a:r>
              <a:rPr lang="ja-JP" altLang="en-US" sz="4634" dirty="0" smtClean="0">
                <a:solidFill>
                  <a:schemeClr val="accent6">
                    <a:lumMod val="75000"/>
                  </a:schemeClr>
                </a:solidFill>
                <a:latin typeface="+mj-ea"/>
                <a:ea typeface="+mj-ea"/>
              </a:rPr>
              <a:t>ビタミン</a:t>
            </a:r>
            <a:r>
              <a:rPr lang="en-US" altLang="ja-JP" sz="4800" dirty="0" smtClean="0">
                <a:solidFill>
                  <a:schemeClr val="accent6">
                    <a:lumMod val="75000"/>
                  </a:schemeClr>
                </a:solidFill>
              </a:rPr>
              <a:t>B₁</a:t>
            </a:r>
            <a:endParaRPr lang="ja-JP" altLang="en-US" sz="4119" dirty="0">
              <a:solidFill>
                <a:schemeClr val="accent6">
                  <a:lumMod val="75000"/>
                </a:schemeClr>
              </a:solidFill>
              <a:latin typeface="+mj-ea"/>
              <a:ea typeface="+mj-ea"/>
            </a:endParaRPr>
          </a:p>
        </p:txBody>
      </p:sp>
      <p:sp>
        <p:nvSpPr>
          <p:cNvPr id="5" name="テキスト ボックス 4"/>
          <p:cNvSpPr txBox="1"/>
          <p:nvPr/>
        </p:nvSpPr>
        <p:spPr>
          <a:xfrm>
            <a:off x="431124" y="1232443"/>
            <a:ext cx="11760876" cy="2308324"/>
          </a:xfrm>
          <a:prstGeom prst="rect">
            <a:avLst/>
          </a:prstGeom>
          <a:noFill/>
        </p:spPr>
        <p:txBody>
          <a:bodyPr wrap="square" rtlCol="0">
            <a:spAutoFit/>
          </a:bodyPr>
          <a:lstStyle/>
          <a:p>
            <a:r>
              <a:rPr lang="ja-JP" altLang="en-US" sz="2400" dirty="0" smtClean="0">
                <a:latin typeface="HG丸ｺﾞｼｯｸM-PRO" panose="020F0600000000000000" pitchFamily="50" charset="-128"/>
                <a:ea typeface="HG丸ｺﾞｼｯｸM-PRO" panose="020F0600000000000000" pitchFamily="50" charset="-128"/>
              </a:rPr>
              <a:t>夏</a:t>
            </a:r>
            <a:r>
              <a:rPr lang="ja-JP" altLang="en-US" sz="2400" dirty="0">
                <a:latin typeface="HG丸ｺﾞｼｯｸM-PRO" panose="020F0600000000000000" pitchFamily="50" charset="-128"/>
                <a:ea typeface="HG丸ｺﾞｼｯｸM-PRO" panose="020F0600000000000000" pitchFamily="50" charset="-128"/>
              </a:rPr>
              <a:t>バテには、疲労回復に</a:t>
            </a:r>
            <a:r>
              <a:rPr lang="ja-JP" altLang="en-US" sz="2400" dirty="0" smtClean="0">
                <a:latin typeface="HG丸ｺﾞｼｯｸM-PRO" panose="020F0600000000000000" pitchFamily="50" charset="-128"/>
                <a:ea typeface="HG丸ｺﾞｼｯｸM-PRO" panose="020F0600000000000000" pitchFamily="50" charset="-128"/>
              </a:rPr>
              <a:t>役立つ</a:t>
            </a:r>
            <a:r>
              <a:rPr lang="ja-JP" altLang="en-US" sz="2400" dirty="0" smtClean="0">
                <a:solidFill>
                  <a:srgbClr val="FF0000"/>
                </a:solidFill>
                <a:latin typeface="HG丸ｺﾞｼｯｸM-PRO" panose="020F0600000000000000" pitchFamily="50" charset="-128"/>
                <a:ea typeface="HG丸ｺﾞｼｯｸM-PRO" panose="020F0600000000000000" pitchFamily="50" charset="-128"/>
              </a:rPr>
              <a:t>ビタミン</a:t>
            </a:r>
            <a:r>
              <a:rPr lang="en-US" altLang="ja-JP" sz="2400" dirty="0" smtClean="0">
                <a:solidFill>
                  <a:srgbClr val="FF0000"/>
                </a:solidFill>
                <a:latin typeface="HG丸ｺﾞｼｯｸM-PRO" panose="020F0600000000000000" pitchFamily="50" charset="-128"/>
                <a:ea typeface="HG丸ｺﾞｼｯｸM-PRO" panose="020F0600000000000000" pitchFamily="50" charset="-128"/>
              </a:rPr>
              <a:t>B₁</a:t>
            </a:r>
            <a:r>
              <a:rPr lang="ja-JP" altLang="en-US" sz="2400" dirty="0" smtClean="0">
                <a:latin typeface="HG丸ｺﾞｼｯｸM-PRO" panose="020F0600000000000000" pitchFamily="50" charset="-128"/>
                <a:ea typeface="HG丸ｺﾞｼｯｸM-PRO" panose="020F0600000000000000" pitchFamily="50" charset="-128"/>
              </a:rPr>
              <a:t>が</a:t>
            </a:r>
            <a:r>
              <a:rPr lang="ja-JP" altLang="en-US" sz="2400" dirty="0">
                <a:latin typeface="HG丸ｺﾞｼｯｸM-PRO" panose="020F0600000000000000" pitchFamily="50" charset="-128"/>
                <a:ea typeface="HG丸ｺﾞｼｯｸM-PRO" panose="020F0600000000000000" pitchFamily="50" charset="-128"/>
              </a:rPr>
              <a:t>オススメです</a:t>
            </a:r>
            <a:r>
              <a:rPr lang="ja-JP" altLang="en-US"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ビタミン</a:t>
            </a:r>
            <a:r>
              <a:rPr lang="en-US" altLang="ja-JP" sz="2400" dirty="0">
                <a:latin typeface="HG丸ｺﾞｼｯｸM-PRO" panose="020F0600000000000000" pitchFamily="50" charset="-128"/>
                <a:ea typeface="HG丸ｺﾞｼｯｸM-PRO" panose="020F0600000000000000" pitchFamily="50" charset="-128"/>
              </a:rPr>
              <a:t>B₁</a:t>
            </a:r>
            <a:r>
              <a:rPr lang="ja-JP" altLang="en-US" sz="2400" dirty="0">
                <a:latin typeface="HG丸ｺﾞｼｯｸM-PRO" panose="020F0600000000000000" pitchFamily="50" charset="-128"/>
                <a:ea typeface="HG丸ｺﾞｼｯｸM-PRO" panose="020F0600000000000000" pitchFamily="50" charset="-128"/>
              </a:rPr>
              <a:t>は糖質の代謝に</a:t>
            </a:r>
            <a:r>
              <a:rPr lang="ja-JP" altLang="en-US" sz="2400" dirty="0" smtClean="0">
                <a:latin typeface="HG丸ｺﾞｼｯｸM-PRO" panose="020F0600000000000000" pitchFamily="50" charset="-128"/>
                <a:ea typeface="HG丸ｺﾞｼｯｸM-PRO" panose="020F0600000000000000" pitchFamily="50" charset="-128"/>
              </a:rPr>
              <a:t>使われるため、</a:t>
            </a:r>
            <a:r>
              <a:rPr lang="ja-JP" altLang="en-US" sz="2400" dirty="0">
                <a:latin typeface="HG丸ｺﾞｼｯｸM-PRO" panose="020F0600000000000000" pitchFamily="50" charset="-128"/>
                <a:ea typeface="HG丸ｺﾞｼｯｸM-PRO" panose="020F0600000000000000" pitchFamily="50" charset="-128"/>
              </a:rPr>
              <a:t>糖質をきちんとエネルギー</a:t>
            </a:r>
            <a:r>
              <a:rPr lang="ja-JP" altLang="en-US" sz="2400" dirty="0" smtClean="0">
                <a:latin typeface="HG丸ｺﾞｼｯｸM-PRO" panose="020F0600000000000000" pitchFamily="50" charset="-128"/>
                <a:ea typeface="HG丸ｺﾞｼｯｸM-PRO" panose="020F0600000000000000" pitchFamily="50" charset="-128"/>
              </a:rPr>
              <a:t>に変換</a:t>
            </a:r>
            <a:r>
              <a:rPr lang="ja-JP" altLang="en-US" sz="2400" dirty="0">
                <a:latin typeface="HG丸ｺﾞｼｯｸM-PRO" panose="020F0600000000000000" pitchFamily="50" charset="-128"/>
                <a:ea typeface="HG丸ｺﾞｼｯｸM-PRO" panose="020F0600000000000000" pitchFamily="50" charset="-128"/>
              </a:rPr>
              <a:t>していくことで、疲れにくくなったり、疲労回復に役立ちます</a:t>
            </a:r>
            <a:r>
              <a:rPr lang="ja-JP" altLang="en-US"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a:p>
            <a:r>
              <a:rPr lang="ja-JP" altLang="en-US" sz="2400" dirty="0" smtClean="0">
                <a:latin typeface="HG丸ｺﾞｼｯｸM-PRO" panose="020F0600000000000000" pitchFamily="50" charset="-128"/>
                <a:ea typeface="HG丸ｺﾞｼｯｸM-PRO" panose="020F0600000000000000" pitchFamily="50" charset="-128"/>
              </a:rPr>
              <a:t>ビタミン</a:t>
            </a:r>
            <a:r>
              <a:rPr lang="en-US" altLang="ja-JP" sz="2400" dirty="0">
                <a:latin typeface="HG丸ｺﾞｼｯｸM-PRO" panose="020F0600000000000000" pitchFamily="50" charset="-128"/>
                <a:ea typeface="HG丸ｺﾞｼｯｸM-PRO" panose="020F0600000000000000" pitchFamily="50" charset="-128"/>
              </a:rPr>
              <a:t>B</a:t>
            </a:r>
            <a:r>
              <a:rPr lang="en-US" altLang="ja-JP" sz="2400" dirty="0" smtClean="0">
                <a:latin typeface="HG丸ｺﾞｼｯｸM-PRO" panose="020F0600000000000000" pitchFamily="50" charset="-128"/>
                <a:ea typeface="HG丸ｺﾞｼｯｸM-PRO" panose="020F0600000000000000" pitchFamily="50" charset="-128"/>
              </a:rPr>
              <a:t>₁</a:t>
            </a:r>
            <a:r>
              <a:rPr lang="ja-JP" altLang="en-US" sz="2400" dirty="0" smtClean="0">
                <a:latin typeface="HG丸ｺﾞｼｯｸM-PRO" panose="020F0600000000000000" pitchFamily="50" charset="-128"/>
                <a:ea typeface="HG丸ｺﾞｼｯｸM-PRO" panose="020F0600000000000000" pitchFamily="50" charset="-128"/>
              </a:rPr>
              <a:t>が不足すると、糖質を上手くエネルギーに変換できないので乳酸などの疲労物質が溜まり疲れやすくなります。また糖質がエネルギーとして使われないと体脂肪として蓄えられてしまい、肥満になってしまいます。</a:t>
            </a:r>
            <a:endParaRPr lang="en-US" altLang="ja-JP" sz="2400" dirty="0" smtClean="0">
              <a:latin typeface="HG丸ｺﾞｼｯｸM-PRO" panose="020F0600000000000000" pitchFamily="50" charset="-128"/>
              <a:ea typeface="HG丸ｺﾞｼｯｸM-PRO" panose="020F0600000000000000" pitchFamily="50" charset="-128"/>
            </a:endParaRPr>
          </a:p>
        </p:txBody>
      </p:sp>
      <p:grpSp>
        <p:nvGrpSpPr>
          <p:cNvPr id="39" name="グループ化 38"/>
          <p:cNvGrpSpPr/>
          <p:nvPr/>
        </p:nvGrpSpPr>
        <p:grpSpPr>
          <a:xfrm>
            <a:off x="617737" y="3995169"/>
            <a:ext cx="3023905" cy="401819"/>
            <a:chOff x="688695" y="4363729"/>
            <a:chExt cx="3023905" cy="401819"/>
          </a:xfrm>
        </p:grpSpPr>
        <p:sp>
          <p:nvSpPr>
            <p:cNvPr id="10" name="正方形/長方形 9"/>
            <p:cNvSpPr/>
            <p:nvPr/>
          </p:nvSpPr>
          <p:spPr>
            <a:xfrm>
              <a:off x="688695" y="4396216"/>
              <a:ext cx="3012363" cy="3693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 name="正方形/長方形 1"/>
            <p:cNvSpPr/>
            <p:nvPr/>
          </p:nvSpPr>
          <p:spPr>
            <a:xfrm>
              <a:off x="700237" y="4363729"/>
              <a:ext cx="3012363" cy="369332"/>
            </a:xfrm>
            <a:prstGeom prst="rect">
              <a:avLst/>
            </a:prstGeom>
          </p:spPr>
          <p:txBody>
            <a:bodyPr wrap="none">
              <a:spAutoFit/>
            </a:bodyPr>
            <a:lstStyle/>
            <a:p>
              <a:r>
                <a:rPr lang="ja-JP" altLang="en-US" dirty="0">
                  <a:solidFill>
                    <a:schemeClr val="bg1"/>
                  </a:solidFill>
                  <a:latin typeface="HG丸ｺﾞｼｯｸM-PRO" panose="020F0600000000000000" pitchFamily="50" charset="-128"/>
                  <a:ea typeface="HG丸ｺﾞｼｯｸM-PRO" panose="020F0600000000000000" pitchFamily="50" charset="-128"/>
                </a:rPr>
                <a:t>ビタミン</a:t>
              </a:r>
              <a:r>
                <a:rPr lang="en-US" altLang="ja-JP" dirty="0">
                  <a:solidFill>
                    <a:schemeClr val="bg1"/>
                  </a:solidFill>
                  <a:latin typeface="HG丸ｺﾞｼｯｸM-PRO" panose="020F0600000000000000" pitchFamily="50" charset="-128"/>
                  <a:ea typeface="HG丸ｺﾞｼｯｸM-PRO" panose="020F0600000000000000" pitchFamily="50" charset="-128"/>
                </a:rPr>
                <a:t>B</a:t>
              </a:r>
              <a:r>
                <a:rPr lang="en-US" altLang="ja-JP" dirty="0" smtClean="0">
                  <a:solidFill>
                    <a:schemeClr val="bg1"/>
                  </a:solidFill>
                  <a:latin typeface="HG丸ｺﾞｼｯｸM-PRO" panose="020F0600000000000000" pitchFamily="50" charset="-128"/>
                  <a:ea typeface="HG丸ｺﾞｼｯｸM-PRO" panose="020F0600000000000000" pitchFamily="50" charset="-128"/>
                </a:rPr>
                <a:t>₁</a:t>
              </a:r>
              <a:r>
                <a:rPr lang="ja-JP" altLang="en-US" dirty="0" smtClean="0">
                  <a:solidFill>
                    <a:schemeClr val="bg1"/>
                  </a:solidFill>
                  <a:latin typeface="HG丸ｺﾞｼｯｸM-PRO" panose="020F0600000000000000" pitchFamily="50" charset="-128"/>
                  <a:ea typeface="HG丸ｺﾞｼｯｸM-PRO" panose="020F0600000000000000" pitchFamily="50" charset="-128"/>
                </a:rPr>
                <a:t>を多く含む食品</a:t>
              </a:r>
              <a:endParaRPr lang="ja-JP" altLang="en-US" dirty="0">
                <a:solidFill>
                  <a:schemeClr val="bg1"/>
                </a:solidFill>
                <a:latin typeface="HG丸ｺﾞｼｯｸM-PRO" panose="020F0600000000000000" pitchFamily="50" charset="-128"/>
                <a:ea typeface="HG丸ｺﾞｼｯｸM-PRO" panose="020F0600000000000000" pitchFamily="50" charset="-128"/>
              </a:endParaRPr>
            </a:p>
          </p:txBody>
        </p:sp>
      </p:grpSp>
      <p:sp>
        <p:nvSpPr>
          <p:cNvPr id="3" name="正方形/長方形 2"/>
          <p:cNvSpPr/>
          <p:nvPr/>
        </p:nvSpPr>
        <p:spPr>
          <a:xfrm>
            <a:off x="915444" y="4780344"/>
            <a:ext cx="2749471" cy="1015663"/>
          </a:xfrm>
          <a:prstGeom prst="rect">
            <a:avLst/>
          </a:prstGeom>
        </p:spPr>
        <p:txBody>
          <a:bodyPr wrap="none">
            <a:spAutoFit/>
          </a:bodyPr>
          <a:lstStyle/>
          <a:p>
            <a:r>
              <a:rPr lang="ja-JP" altLang="en-US" sz="2000" dirty="0" smtClean="0">
                <a:latin typeface="HG丸ｺﾞｼｯｸM-PRO" panose="020F0600000000000000" pitchFamily="50" charset="-128"/>
                <a:ea typeface="HG丸ｺﾞｼｯｸM-PRO" panose="020F0600000000000000" pitchFamily="50" charset="-128"/>
              </a:rPr>
              <a:t>豚肉、玄米</a:t>
            </a:r>
            <a:r>
              <a:rPr lang="ja-JP" altLang="en-US" sz="2000" dirty="0">
                <a:latin typeface="HG丸ｺﾞｼｯｸM-PRO" panose="020F0600000000000000" pitchFamily="50" charset="-128"/>
                <a:ea typeface="HG丸ｺﾞｼｯｸM-PRO" panose="020F0600000000000000" pitchFamily="50" charset="-128"/>
              </a:rPr>
              <a:t>、うなぎ</a:t>
            </a:r>
            <a:r>
              <a:rPr lang="ja-JP" altLang="en-US" sz="2000" dirty="0" smtClean="0">
                <a:latin typeface="HG丸ｺﾞｼｯｸM-PRO" panose="020F0600000000000000" pitchFamily="50" charset="-128"/>
                <a:ea typeface="HG丸ｺﾞｼｯｸM-PRO" panose="020F0600000000000000" pitchFamily="50" charset="-128"/>
              </a:rPr>
              <a:t>、</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そば、豆類、米</a:t>
            </a:r>
            <a:r>
              <a:rPr lang="ja-JP" altLang="en-US" sz="2000" dirty="0">
                <a:latin typeface="HG丸ｺﾞｼｯｸM-PRO" panose="020F0600000000000000" pitchFamily="50" charset="-128"/>
                <a:ea typeface="HG丸ｺﾞｼｯｸM-PRO" panose="020F0600000000000000" pitchFamily="50" charset="-128"/>
              </a:rPr>
              <a:t>ヌカ</a:t>
            </a:r>
            <a:r>
              <a:rPr lang="ja-JP" altLang="en-US" sz="2000" dirty="0" smtClean="0">
                <a:latin typeface="HG丸ｺﾞｼｯｸM-PRO" panose="020F0600000000000000" pitchFamily="50" charset="-128"/>
                <a:ea typeface="HG丸ｺﾞｼｯｸM-PRO" panose="020F0600000000000000" pitchFamily="50" charset="-128"/>
              </a:rPr>
              <a:t>、</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穀類</a:t>
            </a:r>
            <a:r>
              <a:rPr lang="ja-JP" altLang="en-US" sz="2000" dirty="0">
                <a:latin typeface="HG丸ｺﾞｼｯｸM-PRO" panose="020F0600000000000000" pitchFamily="50" charset="-128"/>
                <a:ea typeface="HG丸ｺﾞｼｯｸM-PRO" panose="020F0600000000000000" pitchFamily="50" charset="-128"/>
              </a:rPr>
              <a:t>のはい芽、</a:t>
            </a:r>
            <a:r>
              <a:rPr lang="ja-JP" altLang="en-US" sz="2000" dirty="0" smtClean="0">
                <a:latin typeface="HG丸ｺﾞｼｯｸM-PRO" panose="020F0600000000000000" pitchFamily="50" charset="-128"/>
                <a:ea typeface="HG丸ｺﾞｼｯｸM-PRO" panose="020F0600000000000000" pitchFamily="50" charset="-128"/>
              </a:rPr>
              <a:t>柑橘類</a:t>
            </a:r>
            <a:endParaRPr lang="ja-JP" altLang="en-US" sz="2000" dirty="0">
              <a:latin typeface="HG丸ｺﾞｼｯｸM-PRO" panose="020F0600000000000000" pitchFamily="50" charset="-128"/>
              <a:ea typeface="HG丸ｺﾞｼｯｸM-PRO" panose="020F0600000000000000" pitchFamily="50" charset="-128"/>
            </a:endParaRPr>
          </a:p>
        </p:txBody>
      </p:sp>
      <p:grpSp>
        <p:nvGrpSpPr>
          <p:cNvPr id="40" name="グループ化 39"/>
          <p:cNvGrpSpPr/>
          <p:nvPr/>
        </p:nvGrpSpPr>
        <p:grpSpPr>
          <a:xfrm>
            <a:off x="5575223" y="3903194"/>
            <a:ext cx="2236510" cy="400110"/>
            <a:chOff x="5575223" y="4017494"/>
            <a:chExt cx="2236510" cy="400110"/>
          </a:xfrm>
        </p:grpSpPr>
        <p:sp>
          <p:nvSpPr>
            <p:cNvPr id="12" name="正方形/長方形 11"/>
            <p:cNvSpPr/>
            <p:nvPr/>
          </p:nvSpPr>
          <p:spPr>
            <a:xfrm>
              <a:off x="5575223" y="4041664"/>
              <a:ext cx="2236510" cy="36933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575223" y="4017494"/>
              <a:ext cx="2236510" cy="400110"/>
            </a:xfrm>
            <a:prstGeom prst="rect">
              <a:avLst/>
            </a:prstGeom>
            <a:solidFill>
              <a:schemeClr val="accent2">
                <a:lumMod val="60000"/>
                <a:lumOff val="40000"/>
              </a:schemeClr>
            </a:solidFill>
          </p:spPr>
          <p:txBody>
            <a:bodyPr wrap="none">
              <a:spAutoFit/>
            </a:bodyPr>
            <a:lstStyle/>
            <a:p>
              <a:r>
                <a:rPr lang="ja-JP" altLang="en-US" sz="2000" dirty="0" smtClean="0">
                  <a:solidFill>
                    <a:schemeClr val="bg1"/>
                  </a:solidFill>
                  <a:latin typeface="HG丸ｺﾞｼｯｸM-PRO" panose="020F0600000000000000" pitchFamily="50" charset="-128"/>
                  <a:ea typeface="HG丸ｺﾞｼｯｸM-PRO" panose="020F0600000000000000" pitchFamily="50" charset="-128"/>
                </a:rPr>
                <a:t>上手な組み合わせ</a:t>
              </a:r>
              <a:endParaRPr lang="ja-JP" altLang="en-US" sz="2000" dirty="0">
                <a:solidFill>
                  <a:schemeClr val="bg1"/>
                </a:solidFill>
                <a:latin typeface="HG丸ｺﾞｼｯｸM-PRO" panose="020F0600000000000000" pitchFamily="50" charset="-128"/>
                <a:ea typeface="HG丸ｺﾞｼｯｸM-PRO" panose="020F0600000000000000" pitchFamily="50" charset="-128"/>
              </a:endParaRPr>
            </a:p>
          </p:txBody>
        </p:sp>
      </p:grpSp>
      <p:sp>
        <p:nvSpPr>
          <p:cNvPr id="9" name="正方形/長方形 8"/>
          <p:cNvSpPr/>
          <p:nvPr/>
        </p:nvSpPr>
        <p:spPr>
          <a:xfrm>
            <a:off x="5827709" y="4409008"/>
            <a:ext cx="3775393" cy="400110"/>
          </a:xfrm>
          <a:prstGeom prst="rect">
            <a:avLst/>
          </a:prstGeom>
        </p:spPr>
        <p:txBody>
          <a:bodyPr wrap="none">
            <a:spAutoFit/>
          </a:bodyPr>
          <a:lstStyle/>
          <a:p>
            <a:r>
              <a:rPr lang="ja-JP" altLang="en-US" sz="2000" dirty="0" smtClean="0">
                <a:solidFill>
                  <a:srgbClr val="FF0000"/>
                </a:solidFill>
                <a:latin typeface="HG丸ｺﾞｼｯｸM-PRO" panose="020F0600000000000000" pitchFamily="50" charset="-128"/>
                <a:ea typeface="HG丸ｺﾞｼｯｸM-PRO" panose="020F0600000000000000" pitchFamily="50" charset="-128"/>
              </a:rPr>
              <a:t>玉</a:t>
            </a:r>
            <a:r>
              <a:rPr lang="ja-JP" altLang="en-US" sz="2000" dirty="0" err="1" smtClean="0">
                <a:solidFill>
                  <a:srgbClr val="FF0000"/>
                </a:solidFill>
                <a:latin typeface="HG丸ｺﾞｼｯｸM-PRO" panose="020F0600000000000000" pitchFamily="50" charset="-128"/>
                <a:ea typeface="HG丸ｺﾞｼｯｸM-PRO" panose="020F0600000000000000" pitchFamily="50" charset="-128"/>
              </a:rPr>
              <a:t>ねぎ</a:t>
            </a:r>
            <a:r>
              <a:rPr lang="ja-JP" altLang="en-US" sz="2000" dirty="0" smtClean="0">
                <a:solidFill>
                  <a:srgbClr val="FF0000"/>
                </a:solidFill>
                <a:latin typeface="HG丸ｺﾞｼｯｸM-PRO" panose="020F0600000000000000" pitchFamily="50" charset="-128"/>
                <a:ea typeface="HG丸ｺﾞｼｯｸM-PRO" panose="020F0600000000000000" pitchFamily="50" charset="-128"/>
              </a:rPr>
              <a:t>・ねぎ・にんにく・にら</a:t>
            </a:r>
            <a:endParaRPr lang="ja-JP" altLang="en-US" sz="2000" dirty="0">
              <a:solidFill>
                <a:srgbClr val="FF0000"/>
              </a:solidFill>
            </a:endParaRPr>
          </a:p>
        </p:txBody>
      </p:sp>
      <p:pic>
        <p:nvPicPr>
          <p:cNvPr id="15" name="図 1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43596" y="3719872"/>
            <a:ext cx="353765" cy="673337"/>
          </a:xfrm>
          <a:prstGeom prst="rect">
            <a:avLst/>
          </a:prstGeom>
        </p:spPr>
      </p:pic>
      <p:sp>
        <p:nvSpPr>
          <p:cNvPr id="16" name="正方形/長方形 15"/>
          <p:cNvSpPr/>
          <p:nvPr/>
        </p:nvSpPr>
        <p:spPr>
          <a:xfrm>
            <a:off x="4814669" y="4878151"/>
            <a:ext cx="7212231" cy="338554"/>
          </a:xfrm>
          <a:prstGeom prst="rect">
            <a:avLst/>
          </a:prstGeom>
        </p:spPr>
        <p:txBody>
          <a:bodyPr wrap="none">
            <a:spAutoFit/>
          </a:bodyPr>
          <a:lstStyle/>
          <a:p>
            <a:r>
              <a:rPr lang="ja-JP" altLang="en-US" sz="1600" dirty="0" smtClean="0">
                <a:solidFill>
                  <a:schemeClr val="accent2"/>
                </a:solidFill>
                <a:latin typeface="HG丸ｺﾞｼｯｸM-PRO" panose="020F0600000000000000" pitchFamily="50" charset="-128"/>
                <a:ea typeface="HG丸ｺﾞｼｯｸM-PRO" panose="020F0600000000000000" pitchFamily="50" charset="-128"/>
              </a:rPr>
              <a:t>●臭気</a:t>
            </a:r>
            <a:r>
              <a:rPr lang="ja-JP" altLang="en-US" sz="1600" dirty="0">
                <a:solidFill>
                  <a:schemeClr val="accent2"/>
                </a:solidFill>
                <a:latin typeface="HG丸ｺﾞｼｯｸM-PRO" panose="020F0600000000000000" pitchFamily="50" charset="-128"/>
                <a:ea typeface="HG丸ｺﾞｼｯｸM-PRO" panose="020F0600000000000000" pitchFamily="50" charset="-128"/>
              </a:rPr>
              <a:t>成分である</a:t>
            </a:r>
            <a:r>
              <a:rPr lang="ja-JP" altLang="en-US" sz="1600" dirty="0" smtClean="0">
                <a:solidFill>
                  <a:schemeClr val="accent2"/>
                </a:solidFill>
                <a:latin typeface="HG丸ｺﾞｼｯｸM-PRO" panose="020F0600000000000000" pitchFamily="50" charset="-128"/>
                <a:ea typeface="HG丸ｺﾞｼｯｸM-PRO" panose="020F0600000000000000" pitchFamily="50" charset="-128"/>
              </a:rPr>
              <a:t>アリシンがビタミン</a:t>
            </a:r>
            <a:r>
              <a:rPr lang="en-US" altLang="ja-JP" sz="1600" dirty="0">
                <a:solidFill>
                  <a:schemeClr val="accent2"/>
                </a:solidFill>
                <a:latin typeface="HG丸ｺﾞｼｯｸM-PRO" panose="020F0600000000000000" pitchFamily="50" charset="-128"/>
                <a:ea typeface="HG丸ｺﾞｼｯｸM-PRO" panose="020F0600000000000000" pitchFamily="50" charset="-128"/>
              </a:rPr>
              <a:t>B</a:t>
            </a:r>
            <a:r>
              <a:rPr lang="en-US" altLang="ja-JP" sz="1600" dirty="0" smtClean="0">
                <a:solidFill>
                  <a:schemeClr val="accent2"/>
                </a:solidFill>
                <a:latin typeface="HG丸ｺﾞｼｯｸM-PRO" panose="020F0600000000000000" pitchFamily="50" charset="-128"/>
                <a:ea typeface="HG丸ｺﾞｼｯｸM-PRO" panose="020F0600000000000000" pitchFamily="50" charset="-128"/>
              </a:rPr>
              <a:t>₁</a:t>
            </a:r>
            <a:r>
              <a:rPr lang="ja-JP" altLang="en-US" sz="1600" dirty="0" err="1" smtClean="0">
                <a:solidFill>
                  <a:schemeClr val="accent2"/>
                </a:solidFill>
                <a:latin typeface="HG丸ｺﾞｼｯｸM-PRO" panose="020F0600000000000000" pitchFamily="50" charset="-128"/>
                <a:ea typeface="HG丸ｺﾞｼｯｸM-PRO" panose="020F0600000000000000" pitchFamily="50" charset="-128"/>
              </a:rPr>
              <a:t>と結</a:t>
            </a:r>
            <a:r>
              <a:rPr lang="ja-JP" altLang="en-US" sz="1600" dirty="0" smtClean="0">
                <a:solidFill>
                  <a:schemeClr val="accent2"/>
                </a:solidFill>
                <a:latin typeface="HG丸ｺﾞｼｯｸM-PRO" panose="020F0600000000000000" pitchFamily="50" charset="-128"/>
                <a:ea typeface="HG丸ｺﾞｼｯｸM-PRO" panose="020F0600000000000000" pitchFamily="50" charset="-128"/>
              </a:rPr>
              <a:t>合し、体内への吸収率アップ</a:t>
            </a:r>
            <a:endParaRPr lang="ja-JP" altLang="en-US" sz="1600" dirty="0">
              <a:solidFill>
                <a:schemeClr val="accent2"/>
              </a:solidFill>
              <a:latin typeface="HG丸ｺﾞｼｯｸM-PRO" panose="020F0600000000000000" pitchFamily="50" charset="-128"/>
              <a:ea typeface="HG丸ｺﾞｼｯｸM-PRO" panose="020F0600000000000000" pitchFamily="50" charset="-128"/>
            </a:endParaRPr>
          </a:p>
        </p:txBody>
      </p:sp>
      <p:sp>
        <p:nvSpPr>
          <p:cNvPr id="22" name="正方形/長方形 21"/>
          <p:cNvSpPr/>
          <p:nvPr/>
        </p:nvSpPr>
        <p:spPr>
          <a:xfrm>
            <a:off x="4814668" y="5249784"/>
            <a:ext cx="5519460" cy="338554"/>
          </a:xfrm>
          <a:prstGeom prst="rect">
            <a:avLst/>
          </a:prstGeom>
        </p:spPr>
        <p:txBody>
          <a:bodyPr wrap="none">
            <a:spAutoFit/>
          </a:bodyPr>
          <a:lstStyle/>
          <a:p>
            <a:r>
              <a:rPr lang="ja-JP" altLang="en-US" sz="1600" dirty="0" smtClean="0">
                <a:solidFill>
                  <a:schemeClr val="accent2"/>
                </a:solidFill>
                <a:latin typeface="HG丸ｺﾞｼｯｸM-PRO" panose="020F0600000000000000" pitchFamily="50" charset="-128"/>
                <a:ea typeface="HG丸ｺﾞｼｯｸM-PRO" panose="020F0600000000000000" pitchFamily="50" charset="-128"/>
              </a:rPr>
              <a:t>●水溶性ビタミンなので煮汁ごと食べる料理にすると◎</a:t>
            </a:r>
            <a:endParaRPr lang="ja-JP" altLang="en-US" sz="1600" dirty="0">
              <a:solidFill>
                <a:schemeClr val="accent2"/>
              </a:solidFill>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10284098" y="6561990"/>
            <a:ext cx="2158999"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食べもの栄養辞典より</a:t>
            </a:r>
            <a:endParaRPr kumimoji="1" lang="ja-JP" altLang="en-US" sz="1200" dirty="0">
              <a:latin typeface="HG丸ｺﾞｼｯｸM-PRO" panose="020F0600000000000000" pitchFamily="50" charset="-128"/>
              <a:ea typeface="HG丸ｺﾞｼｯｸM-PRO" panose="020F0600000000000000" pitchFamily="50" charset="-128"/>
            </a:endParaRPr>
          </a:p>
        </p:txBody>
      </p:sp>
      <p:pic>
        <p:nvPicPr>
          <p:cNvPr id="18" name="図 17"/>
          <p:cNvPicPr>
            <a:picLocks noChangeAspect="1"/>
          </p:cNvPicPr>
          <p:nvPr/>
        </p:nvPicPr>
        <p:blipFill>
          <a:blip r:embed="rId3">
            <a:clrChange>
              <a:clrFrom>
                <a:srgbClr val="FFFFFF"/>
              </a:clrFrom>
              <a:clrTo>
                <a:srgbClr val="FFFFFF">
                  <a:alpha val="0"/>
                </a:srgbClr>
              </a:clrTo>
            </a:clrChange>
          </a:blip>
          <a:stretch>
            <a:fillRect/>
          </a:stretch>
        </p:blipFill>
        <p:spPr>
          <a:xfrm>
            <a:off x="9318625" y="3148267"/>
            <a:ext cx="777875" cy="943822"/>
          </a:xfrm>
          <a:prstGeom prst="rect">
            <a:avLst/>
          </a:prstGeom>
        </p:spPr>
      </p:pic>
      <p:pic>
        <p:nvPicPr>
          <p:cNvPr id="20" name="図 19"/>
          <p:cNvPicPr>
            <a:picLocks noChangeAspect="1"/>
          </p:cNvPicPr>
          <p:nvPr/>
        </p:nvPicPr>
        <p:blipFill>
          <a:blip r:embed="rId4">
            <a:clrChange>
              <a:clrFrom>
                <a:srgbClr val="FEFEFF"/>
              </a:clrFrom>
              <a:clrTo>
                <a:srgbClr val="FEFEFF">
                  <a:alpha val="0"/>
                </a:srgbClr>
              </a:clrTo>
            </a:clrChange>
          </a:blip>
          <a:stretch>
            <a:fillRect/>
          </a:stretch>
        </p:blipFill>
        <p:spPr>
          <a:xfrm>
            <a:off x="1523713" y="6010352"/>
            <a:ext cx="883510" cy="707512"/>
          </a:xfrm>
          <a:prstGeom prst="rect">
            <a:avLst/>
          </a:prstGeom>
        </p:spPr>
      </p:pic>
      <p:sp>
        <p:nvSpPr>
          <p:cNvPr id="24" name="正方形/長方形 23"/>
          <p:cNvSpPr/>
          <p:nvPr/>
        </p:nvSpPr>
        <p:spPr>
          <a:xfrm>
            <a:off x="5027634" y="5688975"/>
            <a:ext cx="1531188" cy="400110"/>
          </a:xfrm>
          <a:prstGeom prst="rect">
            <a:avLst/>
          </a:prstGeom>
        </p:spPr>
        <p:txBody>
          <a:bodyPr wrap="none">
            <a:spAutoFit/>
          </a:bodyPr>
          <a:lstStyle/>
          <a:p>
            <a:r>
              <a:rPr lang="ja-JP" altLang="en-US" sz="2000" b="1" dirty="0">
                <a:latin typeface="HG丸ｺﾞｼｯｸM-PRO" panose="020F0600000000000000" pitchFamily="50" charset="-128"/>
                <a:ea typeface="HG丸ｺﾞｼｯｸM-PRO" panose="020F0600000000000000" pitchFamily="50" charset="-128"/>
              </a:rPr>
              <a:t>ビタミン</a:t>
            </a:r>
            <a:r>
              <a:rPr lang="en-US" altLang="ja-JP" sz="2000" b="1" dirty="0">
                <a:latin typeface="HG丸ｺﾞｼｯｸM-PRO" panose="020F0600000000000000" pitchFamily="50" charset="-128"/>
                <a:ea typeface="HG丸ｺﾞｼｯｸM-PRO" panose="020F0600000000000000" pitchFamily="50" charset="-128"/>
              </a:rPr>
              <a:t>B</a:t>
            </a:r>
            <a:r>
              <a:rPr lang="en-US" altLang="ja-JP" sz="2000" b="1" dirty="0" smtClean="0">
                <a:latin typeface="HG丸ｺﾞｼｯｸM-PRO" panose="020F0600000000000000" pitchFamily="50" charset="-128"/>
                <a:ea typeface="HG丸ｺﾞｼｯｸM-PRO" panose="020F0600000000000000" pitchFamily="50" charset="-128"/>
              </a:rPr>
              <a:t>₁</a:t>
            </a:r>
            <a:endParaRPr lang="ja-JP" altLang="en-US" sz="2000" b="1" dirty="0"/>
          </a:p>
        </p:txBody>
      </p:sp>
      <p:sp>
        <p:nvSpPr>
          <p:cNvPr id="25" name="正方形/長方形 24"/>
          <p:cNvSpPr/>
          <p:nvPr/>
        </p:nvSpPr>
        <p:spPr>
          <a:xfrm>
            <a:off x="6683344" y="5688975"/>
            <a:ext cx="492443" cy="461665"/>
          </a:xfrm>
          <a:prstGeom prst="rect">
            <a:avLst/>
          </a:prstGeom>
        </p:spPr>
        <p:txBody>
          <a:bodyPr wrap="none">
            <a:spAutoFit/>
          </a:bodyPr>
          <a:lstStyle/>
          <a:p>
            <a:r>
              <a:rPr lang="ja-JP" altLang="en-US" sz="2400" b="1" dirty="0">
                <a:latin typeface="HG丸ｺﾞｼｯｸM-PRO" panose="020F0600000000000000" pitchFamily="50" charset="-128"/>
                <a:ea typeface="HG丸ｺﾞｼｯｸM-PRO" panose="020F0600000000000000" pitchFamily="50" charset="-128"/>
              </a:rPr>
              <a:t>＋</a:t>
            </a:r>
            <a:endParaRPr lang="ja-JP" altLang="en-US" sz="2400" b="1" dirty="0"/>
          </a:p>
        </p:txBody>
      </p:sp>
      <p:sp>
        <p:nvSpPr>
          <p:cNvPr id="26" name="正方形/長方形 25"/>
          <p:cNvSpPr/>
          <p:nvPr/>
        </p:nvSpPr>
        <p:spPr>
          <a:xfrm>
            <a:off x="7562633" y="5688975"/>
            <a:ext cx="1210588" cy="400110"/>
          </a:xfrm>
          <a:prstGeom prst="rect">
            <a:avLst/>
          </a:prstGeom>
        </p:spPr>
        <p:txBody>
          <a:bodyPr wrap="none">
            <a:spAutoFit/>
          </a:bodyPr>
          <a:lstStyle/>
          <a:p>
            <a:r>
              <a:rPr lang="ja-JP" altLang="en-US" sz="2000" b="1" dirty="0">
                <a:latin typeface="HG丸ｺﾞｼｯｸM-PRO" panose="020F0600000000000000" pitchFamily="50" charset="-128"/>
                <a:ea typeface="HG丸ｺﾞｼｯｸM-PRO" panose="020F0600000000000000" pitchFamily="50" charset="-128"/>
              </a:rPr>
              <a:t>アリシン</a:t>
            </a:r>
            <a:endParaRPr lang="ja-JP" altLang="en-US" sz="2000" b="1" dirty="0"/>
          </a:p>
        </p:txBody>
      </p:sp>
      <p:sp>
        <p:nvSpPr>
          <p:cNvPr id="32" name="正方形/長方形 31"/>
          <p:cNvSpPr/>
          <p:nvPr/>
        </p:nvSpPr>
        <p:spPr>
          <a:xfrm>
            <a:off x="9356880" y="5812275"/>
            <a:ext cx="492443" cy="461665"/>
          </a:xfrm>
          <a:prstGeom prst="rect">
            <a:avLst/>
          </a:prstGeom>
        </p:spPr>
        <p:txBody>
          <a:bodyPr wrap="none">
            <a:spAutoFit/>
          </a:bodyPr>
          <a:lstStyle/>
          <a:p>
            <a:r>
              <a:rPr lang="ja-JP" altLang="en-US" sz="2400" dirty="0" smtClean="0"/>
              <a:t>＝</a:t>
            </a:r>
            <a:endParaRPr lang="ja-JP" altLang="en-US" sz="2400" dirty="0"/>
          </a:p>
        </p:txBody>
      </p:sp>
      <p:sp>
        <p:nvSpPr>
          <p:cNvPr id="33" name="正方形/長方形 32"/>
          <p:cNvSpPr/>
          <p:nvPr/>
        </p:nvSpPr>
        <p:spPr>
          <a:xfrm>
            <a:off x="10096500" y="5855052"/>
            <a:ext cx="1217000" cy="400110"/>
          </a:xfrm>
          <a:prstGeom prst="rect">
            <a:avLst/>
          </a:prstGeom>
        </p:spPr>
        <p:txBody>
          <a:bodyPr wrap="none">
            <a:spAutoFit/>
          </a:bodyPr>
          <a:lstStyle/>
          <a:p>
            <a:r>
              <a:rPr lang="ja-JP" altLang="en-US" sz="2000" b="1" dirty="0" smtClean="0"/>
              <a:t>疲労回復</a:t>
            </a:r>
            <a:endParaRPr lang="ja-JP" altLang="en-US" sz="2000" b="1" dirty="0"/>
          </a:p>
        </p:txBody>
      </p:sp>
      <p:pic>
        <p:nvPicPr>
          <p:cNvPr id="29" name="図 28"/>
          <p:cNvPicPr>
            <a:picLocks noChangeAspect="1"/>
          </p:cNvPicPr>
          <p:nvPr/>
        </p:nvPicPr>
        <p:blipFill>
          <a:blip r:embed="rId5">
            <a:clrChange>
              <a:clrFrom>
                <a:srgbClr val="FFFFFF"/>
              </a:clrFrom>
              <a:clrTo>
                <a:srgbClr val="FFFFFF">
                  <a:alpha val="0"/>
                </a:srgbClr>
              </a:clrTo>
            </a:clrChange>
          </a:blip>
          <a:stretch>
            <a:fillRect/>
          </a:stretch>
        </p:blipFill>
        <p:spPr>
          <a:xfrm>
            <a:off x="-26121" y="4642865"/>
            <a:ext cx="1058862" cy="1058862"/>
          </a:xfrm>
          <a:prstGeom prst="rect">
            <a:avLst/>
          </a:prstGeom>
        </p:spPr>
      </p:pic>
      <p:pic>
        <p:nvPicPr>
          <p:cNvPr id="30" name="図 29"/>
          <p:cNvPicPr>
            <a:picLocks noChangeAspect="1"/>
          </p:cNvPicPr>
          <p:nvPr/>
        </p:nvPicPr>
        <p:blipFill>
          <a:blip r:embed="rId6">
            <a:clrChange>
              <a:clrFrom>
                <a:srgbClr val="FFFFFF"/>
              </a:clrFrom>
              <a:clrTo>
                <a:srgbClr val="FFFFFF">
                  <a:alpha val="0"/>
                </a:srgbClr>
              </a:clrTo>
            </a:clrChange>
          </a:blip>
          <a:stretch>
            <a:fillRect/>
          </a:stretch>
        </p:blipFill>
        <p:spPr>
          <a:xfrm>
            <a:off x="338943" y="5924369"/>
            <a:ext cx="722587" cy="793495"/>
          </a:xfrm>
          <a:prstGeom prst="rect">
            <a:avLst/>
          </a:prstGeom>
        </p:spPr>
      </p:pic>
      <p:pic>
        <p:nvPicPr>
          <p:cNvPr id="41" name="図 40"/>
          <p:cNvPicPr>
            <a:picLocks noChangeAspect="1"/>
          </p:cNvPicPr>
          <p:nvPr/>
        </p:nvPicPr>
        <p:blipFill>
          <a:blip r:embed="rId7">
            <a:clrChange>
              <a:clrFrom>
                <a:srgbClr val="FFFFFF"/>
              </a:clrFrom>
              <a:clrTo>
                <a:srgbClr val="FFFFFF">
                  <a:alpha val="0"/>
                </a:srgbClr>
              </a:clrTo>
            </a:clrChange>
          </a:blip>
          <a:stretch>
            <a:fillRect/>
          </a:stretch>
        </p:blipFill>
        <p:spPr>
          <a:xfrm>
            <a:off x="10486037" y="4349226"/>
            <a:ext cx="751571" cy="735016"/>
          </a:xfrm>
          <a:prstGeom prst="rect">
            <a:avLst/>
          </a:prstGeom>
        </p:spPr>
      </p:pic>
      <p:pic>
        <p:nvPicPr>
          <p:cNvPr id="42" name="図 41"/>
          <p:cNvPicPr>
            <a:picLocks noChangeAspect="1"/>
          </p:cNvPicPr>
          <p:nvPr/>
        </p:nvPicPr>
        <p:blipFill>
          <a:blip r:embed="rId8">
            <a:clrChange>
              <a:clrFrom>
                <a:srgbClr val="FFFFFF"/>
              </a:clrFrom>
              <a:clrTo>
                <a:srgbClr val="FFFFFF">
                  <a:alpha val="0"/>
                </a:srgbClr>
              </a:clrTo>
            </a:clrChange>
          </a:blip>
          <a:stretch>
            <a:fillRect/>
          </a:stretch>
        </p:blipFill>
        <p:spPr>
          <a:xfrm>
            <a:off x="9970065" y="4048202"/>
            <a:ext cx="869552" cy="869552"/>
          </a:xfrm>
          <a:prstGeom prst="rect">
            <a:avLst/>
          </a:prstGeom>
        </p:spPr>
      </p:pic>
      <p:pic>
        <p:nvPicPr>
          <p:cNvPr id="43" name="図 42"/>
          <p:cNvPicPr>
            <a:picLocks noChangeAspect="1"/>
          </p:cNvPicPr>
          <p:nvPr/>
        </p:nvPicPr>
        <p:blipFill>
          <a:blip r:embed="rId9">
            <a:clrChange>
              <a:clrFrom>
                <a:srgbClr val="FFFFFF"/>
              </a:clrFrom>
              <a:clrTo>
                <a:srgbClr val="FFFFFF">
                  <a:alpha val="0"/>
                </a:srgbClr>
              </a:clrTo>
            </a:clrChange>
          </a:blip>
          <a:stretch>
            <a:fillRect/>
          </a:stretch>
        </p:blipFill>
        <p:spPr>
          <a:xfrm>
            <a:off x="9550739" y="4183177"/>
            <a:ext cx="597167" cy="597167"/>
          </a:xfrm>
          <a:prstGeom prst="rect">
            <a:avLst/>
          </a:prstGeom>
        </p:spPr>
      </p:pic>
      <p:sp>
        <p:nvSpPr>
          <p:cNvPr id="36" name="正方形/長方形 35"/>
          <p:cNvSpPr/>
          <p:nvPr/>
        </p:nvSpPr>
        <p:spPr>
          <a:xfrm>
            <a:off x="5027634" y="5672575"/>
            <a:ext cx="1655710" cy="905589"/>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7" name="図 36"/>
          <p:cNvPicPr>
            <a:picLocks noChangeAspect="1"/>
          </p:cNvPicPr>
          <p:nvPr/>
        </p:nvPicPr>
        <p:blipFill>
          <a:blip r:embed="rId4">
            <a:clrChange>
              <a:clrFrom>
                <a:srgbClr val="FEFEFF"/>
              </a:clrFrom>
              <a:clrTo>
                <a:srgbClr val="FEFEFF">
                  <a:alpha val="0"/>
                </a:srgbClr>
              </a:clrTo>
            </a:clrChange>
          </a:blip>
          <a:stretch>
            <a:fillRect/>
          </a:stretch>
        </p:blipFill>
        <p:spPr>
          <a:xfrm>
            <a:off x="5436067" y="5959233"/>
            <a:ext cx="803137" cy="643150"/>
          </a:xfrm>
          <a:prstGeom prst="rect">
            <a:avLst/>
          </a:prstGeom>
        </p:spPr>
      </p:pic>
      <p:pic>
        <p:nvPicPr>
          <p:cNvPr id="31" name="図 30"/>
          <p:cNvPicPr>
            <a:picLocks noChangeAspect="1"/>
          </p:cNvPicPr>
          <p:nvPr/>
        </p:nvPicPr>
        <p:blipFill>
          <a:blip r:embed="rId7">
            <a:clrChange>
              <a:clrFrom>
                <a:srgbClr val="FFFFFF"/>
              </a:clrFrom>
              <a:clrTo>
                <a:srgbClr val="FFFFFF">
                  <a:alpha val="0"/>
                </a:srgbClr>
              </a:clrTo>
            </a:clrChange>
          </a:blip>
          <a:stretch>
            <a:fillRect/>
          </a:stretch>
        </p:blipFill>
        <p:spPr>
          <a:xfrm>
            <a:off x="7804121" y="5911826"/>
            <a:ext cx="805199" cy="787463"/>
          </a:xfrm>
          <a:prstGeom prst="rect">
            <a:avLst/>
          </a:prstGeom>
        </p:spPr>
      </p:pic>
      <p:pic>
        <p:nvPicPr>
          <p:cNvPr id="34" name="図 33"/>
          <p:cNvPicPr>
            <a:picLocks noChangeAspect="1"/>
          </p:cNvPicPr>
          <p:nvPr/>
        </p:nvPicPr>
        <p:blipFill>
          <a:blip r:embed="rId8">
            <a:clrChange>
              <a:clrFrom>
                <a:srgbClr val="FFFFFF"/>
              </a:clrFrom>
              <a:clrTo>
                <a:srgbClr val="FFFFFF">
                  <a:alpha val="0"/>
                </a:srgbClr>
              </a:clrTo>
            </a:clrChange>
          </a:blip>
          <a:stretch>
            <a:fillRect/>
          </a:stretch>
        </p:blipFill>
        <p:spPr>
          <a:xfrm>
            <a:off x="8517301" y="5659569"/>
            <a:ext cx="931599" cy="931599"/>
          </a:xfrm>
          <a:prstGeom prst="rect">
            <a:avLst/>
          </a:prstGeom>
        </p:spPr>
      </p:pic>
      <p:pic>
        <p:nvPicPr>
          <p:cNvPr id="35" name="図 34"/>
          <p:cNvPicPr>
            <a:picLocks noChangeAspect="1"/>
          </p:cNvPicPr>
          <p:nvPr/>
        </p:nvPicPr>
        <p:blipFill>
          <a:blip r:embed="rId9">
            <a:clrChange>
              <a:clrFrom>
                <a:srgbClr val="FFFFFF"/>
              </a:clrFrom>
              <a:clrTo>
                <a:srgbClr val="FFFFFF">
                  <a:alpha val="0"/>
                </a:srgbClr>
              </a:clrTo>
            </a:clrChange>
          </a:blip>
          <a:stretch>
            <a:fillRect/>
          </a:stretch>
        </p:blipFill>
        <p:spPr>
          <a:xfrm>
            <a:off x="7158510" y="5973611"/>
            <a:ext cx="557778" cy="557778"/>
          </a:xfrm>
          <a:prstGeom prst="rect">
            <a:avLst/>
          </a:prstGeom>
        </p:spPr>
      </p:pic>
      <p:sp>
        <p:nvSpPr>
          <p:cNvPr id="46" name="正方形/長方形 45"/>
          <p:cNvSpPr/>
          <p:nvPr/>
        </p:nvSpPr>
        <p:spPr>
          <a:xfrm>
            <a:off x="9919265" y="5812275"/>
            <a:ext cx="1655710" cy="478065"/>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8" name="図 37"/>
          <p:cNvPicPr>
            <a:picLocks noChangeAspect="1"/>
          </p:cNvPicPr>
          <p:nvPr/>
        </p:nvPicPr>
        <p:blipFill>
          <a:blip r:embed="rId10">
            <a:clrChange>
              <a:clrFrom>
                <a:srgbClr val="FFFFFF"/>
              </a:clrFrom>
              <a:clrTo>
                <a:srgbClr val="FFFFFF">
                  <a:alpha val="0"/>
                </a:srgbClr>
              </a:clrTo>
            </a:clrChange>
          </a:blip>
          <a:stretch>
            <a:fillRect/>
          </a:stretch>
        </p:blipFill>
        <p:spPr>
          <a:xfrm>
            <a:off x="11205223" y="5358928"/>
            <a:ext cx="940837" cy="1129004"/>
          </a:xfrm>
          <a:prstGeom prst="rect">
            <a:avLst/>
          </a:prstGeom>
        </p:spPr>
      </p:pic>
      <p:sp>
        <p:nvSpPr>
          <p:cNvPr id="44" name="正方形/長方形 43"/>
          <p:cNvSpPr/>
          <p:nvPr/>
        </p:nvSpPr>
        <p:spPr>
          <a:xfrm>
            <a:off x="2540722" y="6077212"/>
            <a:ext cx="2374368" cy="523220"/>
          </a:xfrm>
          <a:prstGeom prst="rect">
            <a:avLst/>
          </a:prstGeom>
        </p:spPr>
        <p:txBody>
          <a:bodyPr wrap="none">
            <a:spAutoFit/>
          </a:bodyPr>
          <a:lstStyle/>
          <a:p>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ビタミン</a:t>
            </a:r>
            <a:r>
              <a:rPr lang="en-US" altLang="ja-JP" sz="1400" dirty="0">
                <a:solidFill>
                  <a:srgbClr val="FF0000"/>
                </a:solidFill>
                <a:latin typeface="HG丸ｺﾞｼｯｸM-PRO" panose="020F0600000000000000" pitchFamily="50" charset="-128"/>
                <a:ea typeface="HG丸ｺﾞｼｯｸM-PRO" panose="020F0600000000000000" pitchFamily="50" charset="-128"/>
              </a:rPr>
              <a:t>B₁ </a:t>
            </a:r>
            <a:r>
              <a:rPr lang="en-US" altLang="ja-JP" sz="1400" dirty="0" smtClean="0">
                <a:solidFill>
                  <a:srgbClr val="FF0000"/>
                </a:solidFill>
                <a:latin typeface="HG丸ｺﾞｼｯｸM-PRO" panose="020F0600000000000000" pitchFamily="50" charset="-128"/>
                <a:ea typeface="HG丸ｺﾞｼｯｸM-PRO" panose="020F0600000000000000" pitchFamily="50" charset="-128"/>
              </a:rPr>
              <a:t>B1</a:t>
            </a:r>
            <a:r>
              <a:rPr lang="ja-JP" altLang="en-US" sz="1400" dirty="0">
                <a:solidFill>
                  <a:srgbClr val="FF0000"/>
                </a:solidFill>
                <a:latin typeface="HG丸ｺﾞｼｯｸM-PRO" panose="020F0600000000000000" pitchFamily="50" charset="-128"/>
                <a:ea typeface="HG丸ｺﾞｼｯｸM-PRO" panose="020F0600000000000000" pitchFamily="50" charset="-128"/>
              </a:rPr>
              <a:t>の含有量</a:t>
            </a:r>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は</a:t>
            </a:r>
            <a:endParaRPr lang="en-US" altLang="ja-JP" sz="1400" dirty="0" smtClean="0">
              <a:solidFill>
                <a:srgbClr val="FF0000"/>
              </a:solidFill>
              <a:latin typeface="HG丸ｺﾞｼｯｸM-PRO" panose="020F0600000000000000" pitchFamily="50" charset="-128"/>
              <a:ea typeface="HG丸ｺﾞｼｯｸM-PRO" panose="020F0600000000000000" pitchFamily="50" charset="-128"/>
            </a:endParaRPr>
          </a:p>
          <a:p>
            <a:r>
              <a:rPr lang="ja-JP" altLang="en-US" sz="1400" dirty="0" smtClean="0">
                <a:solidFill>
                  <a:srgbClr val="FF0000"/>
                </a:solidFill>
                <a:latin typeface="HG丸ｺﾞｼｯｸM-PRO" panose="020F0600000000000000" pitchFamily="50" charset="-128"/>
                <a:ea typeface="HG丸ｺﾞｼｯｸM-PRO" panose="020F0600000000000000" pitchFamily="50" charset="-128"/>
              </a:rPr>
              <a:t>全食品</a:t>
            </a:r>
            <a:r>
              <a:rPr lang="ja-JP" altLang="en-US" sz="1400" dirty="0">
                <a:solidFill>
                  <a:srgbClr val="FF0000"/>
                </a:solidFill>
                <a:latin typeface="HG丸ｺﾞｼｯｸM-PRO" panose="020F0600000000000000" pitchFamily="50" charset="-128"/>
                <a:ea typeface="HG丸ｺﾞｼｯｸM-PRO" panose="020F0600000000000000" pitchFamily="50" charset="-128"/>
              </a:rPr>
              <a:t>の中で豚肉が</a:t>
            </a:r>
            <a:r>
              <a:rPr lang="en-US" altLang="ja-JP" sz="1400" dirty="0">
                <a:solidFill>
                  <a:srgbClr val="FF0000"/>
                </a:solidFill>
                <a:latin typeface="HG丸ｺﾞｼｯｸM-PRO" panose="020F0600000000000000" pitchFamily="50" charset="-128"/>
                <a:ea typeface="HG丸ｺﾞｼｯｸM-PRO" panose="020F0600000000000000" pitchFamily="50" charset="-128"/>
              </a:rPr>
              <a:t>No1</a:t>
            </a:r>
            <a:r>
              <a:rPr lang="ja-JP" altLang="en-US" sz="1400" dirty="0">
                <a:solidFill>
                  <a:srgbClr val="FF0000"/>
                </a:solidFill>
                <a:latin typeface="HG丸ｺﾞｼｯｸM-PRO" panose="020F0600000000000000" pitchFamily="50" charset="-128"/>
                <a:ea typeface="HG丸ｺﾞｼｯｸM-PRO" panose="020F0600000000000000" pitchFamily="50" charset="-128"/>
              </a:rPr>
              <a:t>！</a:t>
            </a:r>
          </a:p>
        </p:txBody>
      </p:sp>
      <p:pic>
        <p:nvPicPr>
          <p:cNvPr id="6" name="図 5"/>
          <p:cNvPicPr>
            <a:picLocks noChangeAspect="1"/>
          </p:cNvPicPr>
          <p:nvPr/>
        </p:nvPicPr>
        <p:blipFill>
          <a:blip r:embed="rId11">
            <a:clrChange>
              <a:clrFrom>
                <a:srgbClr val="FFFFFF"/>
              </a:clrFrom>
              <a:clrTo>
                <a:srgbClr val="FFFFFF">
                  <a:alpha val="0"/>
                </a:srgbClr>
              </a:clrTo>
            </a:clrChange>
          </a:blip>
          <a:stretch>
            <a:fillRect/>
          </a:stretch>
        </p:blipFill>
        <p:spPr>
          <a:xfrm>
            <a:off x="2044494" y="5737309"/>
            <a:ext cx="776118" cy="776118"/>
          </a:xfrm>
          <a:prstGeom prst="rect">
            <a:avLst/>
          </a:prstGeom>
        </p:spPr>
      </p:pic>
    </p:spTree>
    <p:extLst>
      <p:ext uri="{BB962C8B-B14F-4D97-AF65-F5344CB8AC3E}">
        <p14:creationId xmlns:p14="http://schemas.microsoft.com/office/powerpoint/2010/main" val="7913966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191</Words>
  <Application>Microsoft Office PowerPoint</Application>
  <PresentationFormat>ワイド画面</PresentationFormat>
  <Paragraphs>20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15</cp:revision>
  <dcterms:created xsi:type="dcterms:W3CDTF">2018-11-14T07:06:05Z</dcterms:created>
  <dcterms:modified xsi:type="dcterms:W3CDTF">2020-04-17T03:32:10Z</dcterms:modified>
</cp:coreProperties>
</file>