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132"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088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1034939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1365758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49381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9256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783214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36859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595290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35793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42091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0FE0E6-6CEC-4F71-B67C-6B5D5F14D799}" type="datetimeFigureOut">
              <a:rPr kumimoji="1" lang="ja-JP" altLang="en-US" smtClean="0"/>
              <a:t>2020/10/28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132483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0FE0E6-6CEC-4F71-B67C-6B5D5F14D799}" type="datetimeFigureOut">
              <a:rPr kumimoji="1" lang="ja-JP" altLang="en-US" smtClean="0"/>
              <a:t>2020/10/28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426736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9626600" y="4775209"/>
            <a:ext cx="2490928" cy="17285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1128951" y="5845241"/>
            <a:ext cx="3467120" cy="708513"/>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テキスト ボックス 3"/>
          <p:cNvSpPr txBox="1"/>
          <p:nvPr/>
        </p:nvSpPr>
        <p:spPr>
          <a:xfrm>
            <a:off x="4445000" y="23737"/>
            <a:ext cx="3454400" cy="1569660"/>
          </a:xfrm>
          <a:prstGeom prst="rect">
            <a:avLst/>
          </a:prstGeom>
          <a:noFill/>
        </p:spPr>
        <p:txBody>
          <a:bodyPr wrap="square" rtlCol="0">
            <a:spAutoFit/>
          </a:bodyPr>
          <a:lstStyle/>
          <a:p>
            <a:r>
              <a:rPr kumimoji="1" lang="ja-JP" altLang="en-US" sz="9600" dirty="0" smtClean="0"/>
              <a:t>ごぼう</a:t>
            </a:r>
            <a:endParaRPr kumimoji="1" lang="ja-JP" altLang="en-US" sz="9600" dirty="0"/>
          </a:p>
        </p:txBody>
      </p:sp>
      <p:sp>
        <p:nvSpPr>
          <p:cNvPr id="5" name="テキスト ボックス 4"/>
          <p:cNvSpPr txBox="1"/>
          <p:nvPr/>
        </p:nvSpPr>
        <p:spPr>
          <a:xfrm>
            <a:off x="2590800" y="1382088"/>
            <a:ext cx="8923867" cy="923330"/>
          </a:xfrm>
          <a:prstGeom prst="rect">
            <a:avLst/>
          </a:prstGeom>
          <a:noFill/>
        </p:spPr>
        <p:txBody>
          <a:bodyPr wrap="square" rtlCol="0">
            <a:spAutoFit/>
          </a:bodyPr>
          <a:lstStyle/>
          <a:p>
            <a:r>
              <a:rPr kumimoji="1" lang="ja-JP" altLang="en-US" dirty="0" smtClean="0">
                <a:solidFill>
                  <a:schemeClr val="accent6">
                    <a:lumMod val="75000"/>
                  </a:schemeClr>
                </a:solidFill>
                <a:latin typeface="HGPｺﾞｼｯｸM" panose="020B0600000000000000" pitchFamily="50" charset="-128"/>
                <a:ea typeface="HGPｺﾞｼｯｸM" panose="020B0600000000000000" pitchFamily="50" charset="-128"/>
              </a:rPr>
              <a:t>＜選ぶコツ＞</a:t>
            </a:r>
            <a:endParaRPr kumimoji="1" lang="en-US" altLang="ja-JP" dirty="0" smtClean="0">
              <a:solidFill>
                <a:schemeClr val="accent6">
                  <a:lumMod val="75000"/>
                </a:schemeClr>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accent6">
                    <a:lumMod val="75000"/>
                  </a:schemeClr>
                </a:solidFill>
                <a:latin typeface="HGPｺﾞｼｯｸM" panose="020B0600000000000000" pitchFamily="50" charset="-128"/>
                <a:ea typeface="HGPｺﾞｼｯｸM" panose="020B0600000000000000" pitchFamily="50" charset="-128"/>
              </a:rPr>
              <a:t>２㎝くらいの太さですらりと伸び、ひげ根が少ないもの。太くなりすぎたごぼうは、アクが強く</a:t>
            </a:r>
            <a:endParaRPr kumimoji="1" lang="en-US" altLang="ja-JP" dirty="0" smtClean="0">
              <a:solidFill>
                <a:schemeClr val="accent6">
                  <a:lumMod val="75000"/>
                </a:schemeClr>
              </a:solidFill>
              <a:latin typeface="HGPｺﾞｼｯｸM" panose="020B0600000000000000" pitchFamily="50" charset="-128"/>
              <a:ea typeface="HGPｺﾞｼｯｸM" panose="020B0600000000000000" pitchFamily="50" charset="-128"/>
            </a:endParaRPr>
          </a:p>
          <a:p>
            <a:r>
              <a:rPr lang="ja-JP" altLang="en-US" dirty="0">
                <a:solidFill>
                  <a:schemeClr val="accent6">
                    <a:lumMod val="75000"/>
                  </a:schemeClr>
                </a:solidFill>
                <a:latin typeface="HGPｺﾞｼｯｸM" panose="020B0600000000000000" pitchFamily="50" charset="-128"/>
                <a:ea typeface="HGPｺﾞｼｯｸM" panose="020B0600000000000000" pitchFamily="50" charset="-128"/>
              </a:rPr>
              <a:t>固</a:t>
            </a:r>
            <a:r>
              <a:rPr lang="ja-JP" altLang="en-US" dirty="0" smtClean="0">
                <a:solidFill>
                  <a:schemeClr val="accent6">
                    <a:lumMod val="75000"/>
                  </a:schemeClr>
                </a:solidFill>
                <a:latin typeface="HGPｺﾞｼｯｸM" panose="020B0600000000000000" pitchFamily="50" charset="-128"/>
                <a:ea typeface="HGPｺﾞｼｯｸM" panose="020B0600000000000000" pitchFamily="50" charset="-128"/>
              </a:rPr>
              <a:t>いうえに“す”が入っていることがあります。</a:t>
            </a:r>
            <a:endParaRPr kumimoji="1" lang="ja-JP" altLang="en-US" dirty="0">
              <a:solidFill>
                <a:schemeClr val="accent6">
                  <a:lumMod val="75000"/>
                </a:schemeClr>
              </a:solidFill>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501650" y="2372251"/>
            <a:ext cx="11341100" cy="2031325"/>
          </a:xfrm>
          <a:prstGeom prst="rect">
            <a:avLst/>
          </a:prstGeom>
          <a:noFill/>
        </p:spPr>
        <p:txBody>
          <a:bodyPr wrap="square" rtlCol="0">
            <a:spAutoFit/>
          </a:bodyPr>
          <a:lstStyle/>
          <a:p>
            <a:r>
              <a:rPr kumimoji="1" lang="ja-JP" altLang="en-US" dirty="0" smtClean="0">
                <a:latin typeface="HGPｺﾞｼｯｸM" panose="020B0600000000000000" pitchFamily="50" charset="-128"/>
                <a:ea typeface="HGPｺﾞｼｯｸM" panose="020B0600000000000000" pitchFamily="50" charset="-128"/>
              </a:rPr>
              <a:t>ごぼうは繊維の豊富な代表的野菜で</a:t>
            </a:r>
            <a:r>
              <a:rPr lang="ja-JP" altLang="en-US" dirty="0">
                <a:latin typeface="HGPｺﾞｼｯｸM" panose="020B0600000000000000" pitchFamily="50" charset="-128"/>
                <a:ea typeface="HGPｺﾞｼｯｸM" panose="020B0600000000000000" pitchFamily="50" charset="-128"/>
              </a:rPr>
              <a:t>ごぼうの旬は</a:t>
            </a:r>
            <a:r>
              <a:rPr lang="en-US" altLang="ja-JP" dirty="0">
                <a:latin typeface="HGPｺﾞｼｯｸM" panose="020B0600000000000000" pitchFamily="50" charset="-128"/>
                <a:ea typeface="HGPｺﾞｼｯｸM" panose="020B0600000000000000" pitchFamily="50" charset="-128"/>
              </a:rPr>
              <a:t>11</a:t>
            </a:r>
            <a:r>
              <a:rPr lang="ja-JP" altLang="en-US" dirty="0">
                <a:latin typeface="HGPｺﾞｼｯｸM" panose="020B0600000000000000" pitchFamily="50" charset="-128"/>
                <a:ea typeface="HGPｺﾞｼｯｸM" panose="020B0600000000000000" pitchFamily="50" charset="-128"/>
              </a:rPr>
              <a:t>～</a:t>
            </a:r>
            <a:r>
              <a:rPr lang="en-US" altLang="ja-JP" dirty="0">
                <a:latin typeface="HGPｺﾞｼｯｸM" panose="020B0600000000000000" pitchFamily="50" charset="-128"/>
                <a:ea typeface="HGPｺﾞｼｯｸM" panose="020B0600000000000000" pitchFamily="50" charset="-128"/>
              </a:rPr>
              <a:t>2</a:t>
            </a:r>
            <a:r>
              <a:rPr lang="ja-JP" altLang="en-US" dirty="0" smtClean="0">
                <a:latin typeface="HGPｺﾞｼｯｸM" panose="020B0600000000000000" pitchFamily="50" charset="-128"/>
                <a:ea typeface="HGPｺﾞｼｯｸM" panose="020B0600000000000000" pitchFamily="50" charset="-128"/>
              </a:rPr>
              <a:t>月です。主な成分は炭水化物で、その大部分は消化吸収されないイヌリン、ヘミセミロースなどの食物繊維です。</a:t>
            </a:r>
            <a:endParaRPr lang="en-US" altLang="ja-JP" dirty="0" smtClean="0">
              <a:latin typeface="HGPｺﾞｼｯｸM" panose="020B0600000000000000" pitchFamily="50" charset="-128"/>
              <a:ea typeface="HGPｺﾞｼｯｸM" panose="020B0600000000000000" pitchFamily="50" charset="-128"/>
            </a:endParaRPr>
          </a:p>
          <a:p>
            <a:r>
              <a:rPr kumimoji="1" lang="ja-JP" altLang="en-US" dirty="0" smtClean="0">
                <a:latin typeface="HGPｺﾞｼｯｸM" panose="020B0600000000000000" pitchFamily="50" charset="-128"/>
                <a:ea typeface="HGPｺﾞｼｯｸM" panose="020B0600000000000000" pitchFamily="50" charset="-128"/>
              </a:rPr>
              <a:t>微量成分であるリグニンという物質はがん予防と抗菌作用があると言われています。この成分は消化吸収されずに水分を取り込み、食べたもののカサを増やし</a:t>
            </a:r>
            <a:r>
              <a:rPr lang="ja-JP" altLang="en-US" dirty="0" smtClean="0">
                <a:latin typeface="HGPｺﾞｼｯｸM" panose="020B0600000000000000" pitchFamily="50" charset="-128"/>
                <a:ea typeface="HGPｺﾞｼｯｸM" panose="020B0600000000000000" pitchFamily="50" charset="-128"/>
              </a:rPr>
              <a:t>て腸の</a:t>
            </a:r>
            <a:r>
              <a:rPr lang="ja-JP" altLang="en-US" dirty="0" err="1" smtClean="0">
                <a:latin typeface="HGPｺﾞｼｯｸM" panose="020B0600000000000000" pitchFamily="50" charset="-128"/>
                <a:ea typeface="HGPｺﾞｼｯｸM" panose="020B0600000000000000" pitchFamily="50" charset="-128"/>
              </a:rPr>
              <a:t>ぜん</a:t>
            </a:r>
            <a:r>
              <a:rPr lang="ja-JP" altLang="en-US" dirty="0" smtClean="0">
                <a:latin typeface="HGPｺﾞｼｯｸM" panose="020B0600000000000000" pitchFamily="50" charset="-128"/>
                <a:ea typeface="HGPｺﾞｼｯｸM" panose="020B0600000000000000" pitchFamily="50" charset="-128"/>
              </a:rPr>
              <a:t>道運動を活発にして便秘を防ぐ働きをします。ごぼうが大腸がんの予防に役立つと言われているのはこのような整腸作用のためです。</a:t>
            </a:r>
            <a:endParaRPr lang="en-US" altLang="ja-JP" dirty="0" smtClean="0">
              <a:latin typeface="HGPｺﾞｼｯｸM" panose="020B0600000000000000" pitchFamily="50" charset="-128"/>
              <a:ea typeface="HGPｺﾞｼｯｸM" panose="020B0600000000000000" pitchFamily="50" charset="-128"/>
            </a:endParaRPr>
          </a:p>
          <a:p>
            <a:r>
              <a:rPr kumimoji="1" lang="ja-JP" altLang="en-US" dirty="0" smtClean="0">
                <a:latin typeface="HGPｺﾞｼｯｸM" panose="020B0600000000000000" pitchFamily="50" charset="-128"/>
                <a:ea typeface="HGPｺﾞｼｯｸM" panose="020B0600000000000000" pitchFamily="50" charset="-128"/>
              </a:rPr>
              <a:t>また便通をよくし、腸内の発がん物質の停滞時間を短くする利点もあります。コレステロールなども排出してくれるため、動脈硬化・糖尿病などの生活習慣病予防の効果もあります。</a:t>
            </a:r>
            <a:endParaRPr kumimoji="1" lang="ja-JP" altLang="en-US" dirty="0">
              <a:latin typeface="HGPｺﾞｼｯｸM" panose="020B0600000000000000" pitchFamily="50" charset="-128"/>
              <a:ea typeface="HGPｺﾞｼｯｸM" panose="020B0600000000000000" pitchFamily="50" charset="-128"/>
            </a:endParaRPr>
          </a:p>
        </p:txBody>
      </p:sp>
      <p:sp>
        <p:nvSpPr>
          <p:cNvPr id="27" name="角丸四角形 26"/>
          <p:cNvSpPr/>
          <p:nvPr/>
        </p:nvSpPr>
        <p:spPr>
          <a:xfrm>
            <a:off x="4973153" y="4944440"/>
            <a:ext cx="4250267" cy="1285978"/>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HGPｺﾞｼｯｸM" panose="020B0600000000000000" pitchFamily="50" charset="-128"/>
                <a:ea typeface="HGPｺﾞｼｯｸM" panose="020B0600000000000000" pitchFamily="50" charset="-128"/>
              </a:rPr>
              <a:t>がん予防に威力を発揮するリグニンは切り口に発生する性質があり、時間がたてばたつほど増えます。なので、切り口の表面積が多くなるよう、</a:t>
            </a:r>
            <a:r>
              <a:rPr lang="ja-JP" altLang="en-US" sz="1400" dirty="0" err="1" smtClean="0">
                <a:solidFill>
                  <a:schemeClr val="tx1"/>
                </a:solidFill>
                <a:latin typeface="HGPｺﾞｼｯｸM" panose="020B0600000000000000" pitchFamily="50" charset="-128"/>
                <a:ea typeface="HGPｺﾞｼｯｸM" panose="020B0600000000000000" pitchFamily="50" charset="-128"/>
              </a:rPr>
              <a:t>ささがき</a:t>
            </a:r>
            <a:r>
              <a:rPr lang="ja-JP" altLang="en-US" sz="1400" dirty="0" smtClean="0">
                <a:solidFill>
                  <a:schemeClr val="tx1"/>
                </a:solidFill>
                <a:latin typeface="HGPｺﾞｼｯｸM" panose="020B0600000000000000" pitchFamily="50" charset="-128"/>
                <a:ea typeface="HGPｺﾞｼｯｸM" panose="020B0600000000000000" pitchFamily="50" charset="-128"/>
              </a:rPr>
              <a:t>などを使った調理法にするといいでしょう。またごぼうは皮と身の間に旨味、香り、薬効成分があるので皮はたわしで洗う程度にしょう。</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28" name="テキスト ボックス 27"/>
          <p:cNvSpPr txBox="1"/>
          <p:nvPr/>
        </p:nvSpPr>
        <p:spPr>
          <a:xfrm>
            <a:off x="10032636" y="6527093"/>
            <a:ext cx="2084892" cy="276999"/>
          </a:xfrm>
          <a:prstGeom prst="rect">
            <a:avLst/>
          </a:prstGeom>
          <a:noFill/>
        </p:spPr>
        <p:txBody>
          <a:bodyPr wrap="square" rtlCol="0">
            <a:spAutoFit/>
          </a:bodyPr>
          <a:lstStyle/>
          <a:p>
            <a:r>
              <a:rPr kumimoji="1" lang="ja-JP" altLang="en-US" sz="1200" dirty="0" smtClean="0"/>
              <a:t>食べ物栄養辞典より</a:t>
            </a:r>
            <a:endParaRPr kumimoji="1" lang="ja-JP" altLang="en-US" sz="1200" dirty="0"/>
          </a:p>
        </p:txBody>
      </p:sp>
      <p:pic>
        <p:nvPicPr>
          <p:cNvPr id="22" name="図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09170" y="4768681"/>
            <a:ext cx="380330" cy="723900"/>
          </a:xfrm>
          <a:prstGeom prst="rect">
            <a:avLst/>
          </a:prstGeom>
        </p:spPr>
      </p:pic>
      <p:grpSp>
        <p:nvGrpSpPr>
          <p:cNvPr id="7" name="グループ化 6"/>
          <p:cNvGrpSpPr/>
          <p:nvPr/>
        </p:nvGrpSpPr>
        <p:grpSpPr>
          <a:xfrm>
            <a:off x="68348" y="4917091"/>
            <a:ext cx="1507173" cy="1165934"/>
            <a:chOff x="25400" y="4630214"/>
            <a:chExt cx="1507173" cy="1165934"/>
          </a:xfrm>
          <a:solidFill>
            <a:schemeClr val="bg1"/>
          </a:solidFill>
        </p:grpSpPr>
        <p:sp>
          <p:nvSpPr>
            <p:cNvPr id="29" name="円/楕円 28"/>
            <p:cNvSpPr/>
            <p:nvPr/>
          </p:nvSpPr>
          <p:spPr>
            <a:xfrm>
              <a:off x="25400" y="4630214"/>
              <a:ext cx="1345923" cy="1165934"/>
            </a:xfrm>
            <a:prstGeom prst="ellipse">
              <a:avLst/>
            </a:prstGeom>
            <a:grp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テキスト ボックス 29"/>
            <p:cNvSpPr txBox="1"/>
            <p:nvPr/>
          </p:nvSpPr>
          <p:spPr>
            <a:xfrm>
              <a:off x="137707" y="4934292"/>
              <a:ext cx="1394866" cy="758724"/>
            </a:xfrm>
            <a:prstGeom prst="rect">
              <a:avLst/>
            </a:prstGeom>
            <a:noFill/>
          </p:spPr>
          <p:txBody>
            <a:bodyPr wrap="square" rtlCol="0">
              <a:spAutoFit/>
            </a:bodyPr>
            <a:lstStyle/>
            <a:p>
              <a:r>
                <a:rPr lang="ja-JP" altLang="en-US" sz="1400" b="1" dirty="0">
                  <a:solidFill>
                    <a:srgbClr val="FF9999"/>
                  </a:solidFill>
                  <a:latin typeface="HG丸ｺﾞｼｯｸM-PRO" panose="020F0600000000000000" pitchFamily="50" charset="-128"/>
                  <a:ea typeface="HG丸ｺﾞｼｯｸM-PRO" panose="020F0600000000000000" pitchFamily="50" charset="-128"/>
                </a:rPr>
                <a:t>プラスしたい</a:t>
              </a:r>
              <a:endParaRPr lang="en-US" altLang="ja-JP" sz="1400" b="1" dirty="0">
                <a:solidFill>
                  <a:srgbClr val="FF9999"/>
                </a:solidFill>
                <a:latin typeface="HG丸ｺﾞｼｯｸM-PRO" panose="020F0600000000000000" pitchFamily="50" charset="-128"/>
                <a:ea typeface="HG丸ｺﾞｼｯｸM-PRO" panose="020F0600000000000000" pitchFamily="50" charset="-128"/>
              </a:endParaRPr>
            </a:p>
            <a:p>
              <a:r>
                <a:rPr lang="ja-JP" altLang="en-US" sz="1400" b="1" dirty="0">
                  <a:solidFill>
                    <a:srgbClr val="FF9999"/>
                  </a:solidFill>
                  <a:latin typeface="HG丸ｺﾞｼｯｸM-PRO" panose="020F0600000000000000" pitchFamily="50" charset="-128"/>
                  <a:ea typeface="HG丸ｺﾞｼｯｸM-PRO" panose="020F0600000000000000" pitchFamily="50" charset="-128"/>
                </a:rPr>
                <a:t>　</a:t>
              </a:r>
              <a:r>
                <a:rPr lang="ja-JP" altLang="en-US" b="1" dirty="0">
                  <a:solidFill>
                    <a:srgbClr val="FF9999"/>
                  </a:solidFill>
                  <a:latin typeface="HG丸ｺﾞｼｯｸM-PRO" panose="020F0600000000000000" pitchFamily="50" charset="-128"/>
                  <a:ea typeface="HG丸ｺﾞｼｯｸM-PRO" panose="020F0600000000000000" pitchFamily="50" charset="-128"/>
                </a:rPr>
                <a:t>食材</a:t>
              </a:r>
            </a:p>
          </p:txBody>
        </p:sp>
      </p:grpSp>
      <p:sp>
        <p:nvSpPr>
          <p:cNvPr id="36" name="正方形/長方形 35"/>
          <p:cNvSpPr/>
          <p:nvPr/>
        </p:nvSpPr>
        <p:spPr>
          <a:xfrm>
            <a:off x="1371171" y="4569945"/>
            <a:ext cx="2786340" cy="307777"/>
          </a:xfrm>
          <a:prstGeom prst="rect">
            <a:avLst/>
          </a:prstGeom>
        </p:spPr>
        <p:txBody>
          <a:bodyPr wrap="none">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ビタミン</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B1</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と協力して便秘解消</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下矢印 36"/>
          <p:cNvSpPr/>
          <p:nvPr/>
        </p:nvSpPr>
        <p:spPr>
          <a:xfrm>
            <a:off x="2395540" y="4885814"/>
            <a:ext cx="393700" cy="270449"/>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テキスト ボックス 37"/>
          <p:cNvSpPr txBox="1"/>
          <p:nvPr/>
        </p:nvSpPr>
        <p:spPr>
          <a:xfrm>
            <a:off x="2194651" y="5200038"/>
            <a:ext cx="1016000" cy="369332"/>
          </a:xfrm>
          <a:prstGeom prst="rect">
            <a:avLst/>
          </a:prstGeom>
          <a:noFill/>
        </p:spPr>
        <p:txBody>
          <a:bodyPr wrap="square" rtlCol="0">
            <a:spAutoFit/>
          </a:bodyPr>
          <a:lstStyle/>
          <a:p>
            <a:r>
              <a:rPr lang="ja-JP" altLang="en-US" dirty="0" smtClean="0">
                <a:solidFill>
                  <a:schemeClr val="accent2">
                    <a:lumMod val="75000"/>
                  </a:schemeClr>
                </a:solidFill>
                <a:latin typeface="HG丸ｺﾞｼｯｸM-PRO" panose="020F0600000000000000" pitchFamily="50" charset="-128"/>
                <a:ea typeface="HG丸ｺﾞｼｯｸM-PRO" panose="020F0600000000000000" pitchFamily="50" charset="-128"/>
              </a:rPr>
              <a:t>ごぼう</a:t>
            </a:r>
            <a:endParaRPr lang="ja-JP" altLang="en-US" dirty="0">
              <a:solidFill>
                <a:schemeClr val="accent2">
                  <a:lumMod val="75000"/>
                </a:schemeClr>
              </a:solidFill>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2370140" y="5489334"/>
            <a:ext cx="469900" cy="461665"/>
          </a:xfrm>
          <a:prstGeom prst="rect">
            <a:avLst/>
          </a:prstGeom>
          <a:noFill/>
        </p:spPr>
        <p:txBody>
          <a:bodyPr wrap="square" rtlCol="0">
            <a:spAutoFit/>
          </a:bodyPr>
          <a:lstStyle/>
          <a:p>
            <a:r>
              <a:rPr lang="ja-JP" altLang="en-US" sz="2400" dirty="0">
                <a:solidFill>
                  <a:prstClr val="black"/>
                </a:solidFill>
              </a:rPr>
              <a:t>＋</a:t>
            </a:r>
          </a:p>
        </p:txBody>
      </p:sp>
      <p:sp>
        <p:nvSpPr>
          <p:cNvPr id="40" name="正方形/長方形 39"/>
          <p:cNvSpPr/>
          <p:nvPr/>
        </p:nvSpPr>
        <p:spPr>
          <a:xfrm>
            <a:off x="1197336" y="5944507"/>
            <a:ext cx="3416320" cy="523220"/>
          </a:xfrm>
          <a:prstGeom prst="rect">
            <a:avLst/>
          </a:prstGeom>
        </p:spPr>
        <p:txBody>
          <a:bodyPr wrap="none">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豚肉・鶏レバー・うなぎの蒲焼・かれい</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かつお・ぶり・大豆・食物油・砂糖</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501650" y="2305418"/>
            <a:ext cx="11341100" cy="2098158"/>
          </a:xfrm>
          <a:prstGeom prst="roundRect">
            <a:avLst/>
          </a:prstGeom>
          <a:noFill/>
          <a:ln w="381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形吹き出し 23"/>
          <p:cNvSpPr/>
          <p:nvPr/>
        </p:nvSpPr>
        <p:spPr>
          <a:xfrm>
            <a:off x="4889500" y="4568834"/>
            <a:ext cx="1803400" cy="361950"/>
          </a:xfrm>
          <a:prstGeom prst="wedgeEllipseCallout">
            <a:avLst>
              <a:gd name="adj1" fmla="val -51384"/>
              <a:gd name="adj2" fmla="val 765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調理のポイント</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9765602" y="4845803"/>
            <a:ext cx="2351926" cy="1600438"/>
          </a:xfrm>
          <a:prstGeom prst="rect">
            <a:avLst/>
          </a:prstGeom>
        </p:spPr>
        <p:txBody>
          <a:bodyPr wrap="none">
            <a:spAutoFit/>
          </a:bodyPr>
          <a:lstStyle/>
          <a:p>
            <a:r>
              <a:rPr lang="ja-JP" altLang="en-US" sz="1400" dirty="0" smtClean="0">
                <a:solidFill>
                  <a:schemeClr val="accent2">
                    <a:lumMod val="75000"/>
                  </a:schemeClr>
                </a:solidFill>
                <a:latin typeface="HGPｺﾞｼｯｸM" panose="020B0600000000000000" pitchFamily="50" charset="-128"/>
                <a:ea typeface="HGPｺﾞｼｯｸM" panose="020B0600000000000000" pitchFamily="50" charset="-128"/>
              </a:rPr>
              <a:t>流水の下でたわしを使って</a:t>
            </a:r>
            <a:endParaRPr lang="en-US" altLang="ja-JP" sz="1400" dirty="0" smtClean="0">
              <a:solidFill>
                <a:schemeClr val="accent2">
                  <a:lumMod val="75000"/>
                </a:schemeClr>
              </a:solidFill>
              <a:latin typeface="HGPｺﾞｼｯｸM" panose="020B0600000000000000" pitchFamily="50" charset="-128"/>
              <a:ea typeface="HGPｺﾞｼｯｸM" panose="020B0600000000000000" pitchFamily="50" charset="-128"/>
            </a:endParaRPr>
          </a:p>
          <a:p>
            <a:r>
              <a:rPr lang="ja-JP" altLang="en-US" sz="1400" dirty="0" smtClean="0">
                <a:solidFill>
                  <a:schemeClr val="accent2">
                    <a:lumMod val="75000"/>
                  </a:schemeClr>
                </a:solidFill>
                <a:latin typeface="HGPｺﾞｼｯｸM" panose="020B0600000000000000" pitchFamily="50" charset="-128"/>
                <a:ea typeface="HGPｺﾞｼｯｸM" panose="020B0600000000000000" pitchFamily="50" charset="-128"/>
              </a:rPr>
              <a:t>よく洗いましょう。その後、</a:t>
            </a:r>
            <a:endParaRPr lang="en-US" altLang="ja-JP" sz="1400" dirty="0" smtClean="0">
              <a:solidFill>
                <a:schemeClr val="accent2">
                  <a:lumMod val="75000"/>
                </a:schemeClr>
              </a:solidFill>
              <a:latin typeface="HGPｺﾞｼｯｸM" panose="020B0600000000000000" pitchFamily="50" charset="-128"/>
              <a:ea typeface="HGPｺﾞｼｯｸM" panose="020B0600000000000000" pitchFamily="50" charset="-128"/>
            </a:endParaRPr>
          </a:p>
          <a:p>
            <a:r>
              <a:rPr lang="ja-JP" altLang="en-US" sz="1400" dirty="0" smtClean="0">
                <a:solidFill>
                  <a:schemeClr val="accent2">
                    <a:lumMod val="75000"/>
                  </a:schemeClr>
                </a:solidFill>
                <a:latin typeface="HGPｺﾞｼｯｸM" panose="020B0600000000000000" pitchFamily="50" charset="-128"/>
                <a:ea typeface="HGPｺﾞｼｯｸM" panose="020B0600000000000000" pitchFamily="50" charset="-128"/>
              </a:rPr>
              <a:t>包丁の背でこそげれば、丁寧</a:t>
            </a:r>
            <a:endParaRPr lang="en-US" altLang="ja-JP" sz="1400" dirty="0" smtClean="0">
              <a:solidFill>
                <a:schemeClr val="accent2">
                  <a:lumMod val="75000"/>
                </a:schemeClr>
              </a:solidFill>
              <a:latin typeface="HGPｺﾞｼｯｸM" panose="020B0600000000000000" pitchFamily="50" charset="-128"/>
              <a:ea typeface="HGPｺﾞｼｯｸM" panose="020B0600000000000000" pitchFamily="50" charset="-128"/>
            </a:endParaRPr>
          </a:p>
          <a:p>
            <a:r>
              <a:rPr lang="ja-JP" altLang="en-US" sz="1400" dirty="0" smtClean="0">
                <a:solidFill>
                  <a:schemeClr val="accent2">
                    <a:lumMod val="75000"/>
                  </a:schemeClr>
                </a:solidFill>
                <a:latin typeface="HGPｺﾞｼｯｸM" panose="020B0600000000000000" pitchFamily="50" charset="-128"/>
                <a:ea typeface="HGPｺﾞｼｯｸM" panose="020B0600000000000000" pitchFamily="50" charset="-128"/>
              </a:rPr>
              <a:t>ですが、香りや有効成分は</a:t>
            </a:r>
            <a:endParaRPr lang="en-US" altLang="ja-JP" sz="1400" dirty="0" smtClean="0">
              <a:solidFill>
                <a:schemeClr val="accent2">
                  <a:lumMod val="75000"/>
                </a:schemeClr>
              </a:solidFill>
              <a:latin typeface="HGPｺﾞｼｯｸM" panose="020B0600000000000000" pitchFamily="50" charset="-128"/>
              <a:ea typeface="HGPｺﾞｼｯｸM" panose="020B0600000000000000" pitchFamily="50" charset="-128"/>
            </a:endParaRPr>
          </a:p>
          <a:p>
            <a:r>
              <a:rPr lang="ja-JP" altLang="en-US" sz="1400" dirty="0" smtClean="0">
                <a:solidFill>
                  <a:schemeClr val="accent2">
                    <a:lumMod val="75000"/>
                  </a:schemeClr>
                </a:solidFill>
                <a:latin typeface="HGPｺﾞｼｯｸM" panose="020B0600000000000000" pitchFamily="50" charset="-128"/>
                <a:ea typeface="HGPｺﾞｼｯｸM" panose="020B0600000000000000" pitchFamily="50" charset="-128"/>
              </a:rPr>
              <a:t>減ってしまいます。安全対策</a:t>
            </a:r>
            <a:endParaRPr lang="en-US" altLang="ja-JP" sz="1400" dirty="0" smtClean="0">
              <a:solidFill>
                <a:schemeClr val="accent2">
                  <a:lumMod val="75000"/>
                </a:schemeClr>
              </a:solidFill>
              <a:latin typeface="HGPｺﾞｼｯｸM" panose="020B0600000000000000" pitchFamily="50" charset="-128"/>
              <a:ea typeface="HGPｺﾞｼｯｸM" panose="020B0600000000000000" pitchFamily="50" charset="-128"/>
            </a:endParaRPr>
          </a:p>
          <a:p>
            <a:r>
              <a:rPr lang="ja-JP" altLang="en-US" sz="1400" dirty="0" smtClean="0">
                <a:solidFill>
                  <a:schemeClr val="accent2">
                    <a:lumMod val="75000"/>
                  </a:schemeClr>
                </a:solidFill>
                <a:latin typeface="HGPｺﾞｼｯｸM" panose="020B0600000000000000" pitchFamily="50" charset="-128"/>
                <a:ea typeface="HGPｺﾞｼｯｸM" panose="020B0600000000000000" pitchFamily="50" charset="-128"/>
              </a:rPr>
              <a:t>として効果的なのは酢水に</a:t>
            </a:r>
            <a:endParaRPr lang="en-US" altLang="ja-JP" sz="1400" dirty="0" smtClean="0">
              <a:solidFill>
                <a:schemeClr val="accent2">
                  <a:lumMod val="75000"/>
                </a:schemeClr>
              </a:solidFill>
              <a:latin typeface="HGPｺﾞｼｯｸM" panose="020B0600000000000000" pitchFamily="50" charset="-128"/>
              <a:ea typeface="HGPｺﾞｼｯｸM" panose="020B0600000000000000" pitchFamily="50" charset="-128"/>
            </a:endParaRPr>
          </a:p>
          <a:p>
            <a:r>
              <a:rPr lang="ja-JP" altLang="en-US" sz="1400" dirty="0" smtClean="0">
                <a:solidFill>
                  <a:schemeClr val="accent2">
                    <a:lumMod val="75000"/>
                  </a:schemeClr>
                </a:solidFill>
                <a:latin typeface="HGPｺﾞｼｯｸM" panose="020B0600000000000000" pitchFamily="50" charset="-128"/>
                <a:ea typeface="HGPｺﾞｼｯｸM" panose="020B0600000000000000" pitchFamily="50" charset="-128"/>
              </a:rPr>
              <a:t>つけてあく抜きする方法です。</a:t>
            </a:r>
            <a:endParaRPr lang="ja-JP" altLang="en-US" sz="1400" dirty="0">
              <a:solidFill>
                <a:schemeClr val="accent2">
                  <a:lumMod val="75000"/>
                </a:schemeClr>
              </a:solidFill>
              <a:latin typeface="HGPｺﾞｼｯｸM" panose="020B0600000000000000" pitchFamily="50" charset="-128"/>
              <a:ea typeface="HGPｺﾞｼｯｸM" panose="020B0600000000000000" pitchFamily="50" charset="-128"/>
            </a:endParaRPr>
          </a:p>
        </p:txBody>
      </p:sp>
      <p:sp>
        <p:nvSpPr>
          <p:cNvPr id="43" name="テキスト ボックス 42"/>
          <p:cNvSpPr txBox="1"/>
          <p:nvPr/>
        </p:nvSpPr>
        <p:spPr>
          <a:xfrm>
            <a:off x="9487764" y="4501643"/>
            <a:ext cx="1384300" cy="369332"/>
          </a:xfrm>
          <a:prstGeom prst="rect">
            <a:avLst/>
          </a:prstGeom>
          <a:solidFill>
            <a:schemeClr val="accent2">
              <a:lumMod val="50000"/>
            </a:schemeClr>
          </a:solidFill>
        </p:spPr>
        <p:txBody>
          <a:bodyPr wrap="square" rtlCol="0">
            <a:spAutoFit/>
          </a:bodyPr>
          <a:lstStyle/>
          <a:p>
            <a:r>
              <a:rPr kumimoji="1" lang="ja-JP" altLang="en-US" dirty="0" smtClean="0">
                <a:solidFill>
                  <a:schemeClr val="bg1"/>
                </a:solidFill>
                <a:latin typeface="HGPｺﾞｼｯｸM" panose="020B0600000000000000" pitchFamily="50" charset="-128"/>
                <a:ea typeface="HGPｺﾞｼｯｸM" panose="020B0600000000000000" pitchFamily="50" charset="-128"/>
              </a:rPr>
              <a:t>農薬の</a:t>
            </a:r>
            <a:r>
              <a:rPr lang="ja-JP" altLang="en-US" dirty="0">
                <a:solidFill>
                  <a:schemeClr val="bg1"/>
                </a:solidFill>
                <a:latin typeface="HGPｺﾞｼｯｸM" panose="020B0600000000000000" pitchFamily="50" charset="-128"/>
                <a:ea typeface="HGPｺﾞｼｯｸM" panose="020B0600000000000000" pitchFamily="50" charset="-128"/>
              </a:rPr>
              <a:t>除去</a:t>
            </a:r>
            <a:endParaRPr kumimoji="1" lang="ja-JP" altLang="en-US" dirty="0">
              <a:solidFill>
                <a:schemeClr val="bg1"/>
              </a:solidFill>
              <a:latin typeface="HGPｺﾞｼｯｸM" panose="020B0600000000000000" pitchFamily="50" charset="-128"/>
              <a:ea typeface="HGPｺﾞｼｯｸM" panose="020B0600000000000000" pitchFamily="50" charset="-128"/>
            </a:endParaRPr>
          </a:p>
        </p:txBody>
      </p:sp>
      <p:pic>
        <p:nvPicPr>
          <p:cNvPr id="1026" name="Picture 2" descr="ゴボウ - イラスト素材 | 無料イラスト素材集「ピクト缶」"/>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435891"/>
            <a:ext cx="33337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3096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359</Words>
  <Application>Microsoft Office PowerPoint</Application>
  <PresentationFormat>ワイド画面</PresentationFormat>
  <Paragraphs>25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HG丸ｺﾞｼｯｸM-PRO</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Harada-rd</dc:creator>
  <cp:lastModifiedBy>Harada-rd</cp:lastModifiedBy>
  <cp:revision>19</cp:revision>
  <dcterms:created xsi:type="dcterms:W3CDTF">2019-12-13T08:08:20Z</dcterms:created>
  <dcterms:modified xsi:type="dcterms:W3CDTF">2020-10-28T03:01:35Z</dcterms:modified>
</cp:coreProperties>
</file>