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9" autoAdjust="0"/>
    <p:restoredTop sz="94660"/>
  </p:normalViewPr>
  <p:slideViewPr>
    <p:cSldViewPr snapToGrid="0">
      <p:cViewPr varScale="1">
        <p:scale>
          <a:sx n="76" d="100"/>
          <a:sy n="76" d="100"/>
        </p:scale>
        <p:origin x="132" y="8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305AB28-8551-495C-80C8-0847C83A507D}" type="datetimeFigureOut">
              <a:rPr kumimoji="1" lang="ja-JP" altLang="en-US" smtClean="0"/>
              <a:t>2023/6/29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1922054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05AB28-8551-495C-80C8-0847C83A507D}" type="datetimeFigureOut">
              <a:rPr kumimoji="1" lang="ja-JP" altLang="en-US" smtClean="0"/>
              <a:t>2023/6/29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4087799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05AB28-8551-495C-80C8-0847C83A507D}" type="datetimeFigureOut">
              <a:rPr kumimoji="1" lang="ja-JP" altLang="en-US" smtClean="0"/>
              <a:t>2023/6/29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2447094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05AB28-8551-495C-80C8-0847C83A507D}" type="datetimeFigureOut">
              <a:rPr kumimoji="1" lang="ja-JP" altLang="en-US" smtClean="0"/>
              <a:t>2023/6/29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2799546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305AB28-8551-495C-80C8-0847C83A507D}" type="datetimeFigureOut">
              <a:rPr kumimoji="1" lang="ja-JP" altLang="en-US" smtClean="0"/>
              <a:t>2023/6/29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123227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305AB28-8551-495C-80C8-0847C83A507D}" type="datetimeFigureOut">
              <a:rPr kumimoji="1" lang="ja-JP" altLang="en-US" smtClean="0"/>
              <a:t>2023/6/29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3231463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305AB28-8551-495C-80C8-0847C83A507D}" type="datetimeFigureOut">
              <a:rPr kumimoji="1" lang="ja-JP" altLang="en-US" smtClean="0"/>
              <a:t>2023/6/29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1071216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305AB28-8551-495C-80C8-0847C83A507D}" type="datetimeFigureOut">
              <a:rPr kumimoji="1" lang="ja-JP" altLang="en-US" smtClean="0"/>
              <a:t>2023/6/29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3640042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05AB28-8551-495C-80C8-0847C83A507D}" type="datetimeFigureOut">
              <a:rPr kumimoji="1" lang="ja-JP" altLang="en-US" smtClean="0"/>
              <a:t>2023/6/29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3536381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05AB28-8551-495C-80C8-0847C83A507D}" type="datetimeFigureOut">
              <a:rPr kumimoji="1" lang="ja-JP" altLang="en-US" smtClean="0"/>
              <a:t>2023/6/29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2506805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05AB28-8551-495C-80C8-0847C83A507D}" type="datetimeFigureOut">
              <a:rPr kumimoji="1" lang="ja-JP" altLang="en-US" smtClean="0"/>
              <a:t>2023/6/29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2524619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05AB28-8551-495C-80C8-0847C83A507D}" type="datetimeFigureOut">
              <a:rPr kumimoji="1" lang="ja-JP" altLang="en-US" smtClean="0"/>
              <a:t>2023/6/29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440924-025A-4B95-B136-119C36296946}" type="slidenum">
              <a:rPr kumimoji="1" lang="ja-JP" altLang="en-US" smtClean="0"/>
              <a:t>‹#›</a:t>
            </a:fld>
            <a:endParaRPr kumimoji="1" lang="ja-JP" altLang="en-US"/>
          </a:p>
        </p:txBody>
      </p:sp>
    </p:spTree>
    <p:extLst>
      <p:ext uri="{BB962C8B-B14F-4D97-AF65-F5344CB8AC3E}">
        <p14:creationId xmlns:p14="http://schemas.microsoft.com/office/powerpoint/2010/main" val="3405764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rot="10800000" flipH="1" flipV="1">
            <a:off x="2689515" y="2700821"/>
            <a:ext cx="5619169" cy="367268"/>
          </a:xfrm>
          <a:prstGeom prst="rect">
            <a:avLst/>
          </a:prstGeom>
          <a:noFill/>
        </p:spPr>
        <p:txBody>
          <a:bodyPr wrap="square" rtlCol="0">
            <a:spAutoFit/>
          </a:bodyPr>
          <a:lstStyle/>
          <a:p>
            <a:r>
              <a:rPr lang="ja-JP" altLang="en-US" dirty="0" smtClean="0">
                <a:solidFill>
                  <a:prstClr val="black"/>
                </a:solidFill>
                <a:latin typeface="BIZ UDP明朝 Medium" panose="02020500000000000000" pitchFamily="18" charset="-128"/>
                <a:ea typeface="BIZ UDP明朝 Medium" panose="02020500000000000000" pitchFamily="18" charset="-128"/>
              </a:rPr>
              <a:t>＜経口補水液等の電解質組成の比較＞</a:t>
            </a:r>
            <a:r>
              <a:rPr lang="en-US" altLang="ja-JP" dirty="0" smtClean="0">
                <a:solidFill>
                  <a:prstClr val="black"/>
                </a:solidFill>
                <a:latin typeface="BIZ UDP明朝 Medium" panose="02020500000000000000" pitchFamily="18" charset="-128"/>
                <a:ea typeface="BIZ UDP明朝 Medium" panose="02020500000000000000" pitchFamily="18" charset="-128"/>
              </a:rPr>
              <a:t>100</a:t>
            </a:r>
            <a:r>
              <a:rPr lang="ja-JP" altLang="en-US" dirty="0" smtClean="0">
                <a:solidFill>
                  <a:prstClr val="black"/>
                </a:solidFill>
                <a:latin typeface="BIZ UDP明朝 Medium" panose="02020500000000000000" pitchFamily="18" charset="-128"/>
                <a:ea typeface="BIZ UDP明朝 Medium" panose="02020500000000000000" pitchFamily="18" charset="-128"/>
              </a:rPr>
              <a:t>㎖あたり</a:t>
            </a:r>
            <a:endParaRPr lang="ja-JP" altLang="en-US" dirty="0">
              <a:solidFill>
                <a:prstClr val="black"/>
              </a:solidFill>
              <a:latin typeface="BIZ UDP明朝 Medium" panose="02020500000000000000" pitchFamily="18" charset="-128"/>
              <a:ea typeface="BIZ UDP明朝 Medium" panose="02020500000000000000" pitchFamily="18" charset="-128"/>
            </a:endParaRPr>
          </a:p>
        </p:txBody>
      </p:sp>
      <p:graphicFrame>
        <p:nvGraphicFramePr>
          <p:cNvPr id="5" name="表 4"/>
          <p:cNvGraphicFramePr>
            <a:graphicFrameLocks noGrp="1"/>
          </p:cNvGraphicFramePr>
          <p:nvPr>
            <p:extLst/>
          </p:nvPr>
        </p:nvGraphicFramePr>
        <p:xfrm>
          <a:off x="1409700" y="3139016"/>
          <a:ext cx="9144000" cy="1464734"/>
        </p:xfrm>
        <a:graphic>
          <a:graphicData uri="http://schemas.openxmlformats.org/drawingml/2006/table">
            <a:tbl>
              <a:tblPr firstRow="1" bandRow="1">
                <a:tableStyleId>{5C22544A-7EE6-4342-B048-85BDC9FD1C3A}</a:tableStyleId>
              </a:tblPr>
              <a:tblGrid>
                <a:gridCol w="1828800"/>
                <a:gridCol w="1828800"/>
                <a:gridCol w="1828800"/>
                <a:gridCol w="1625600"/>
                <a:gridCol w="2032000"/>
              </a:tblGrid>
              <a:tr h="194734">
                <a:tc>
                  <a:txBody>
                    <a:bodyPr/>
                    <a:lstStyle/>
                    <a:p>
                      <a:pPr algn="ctr"/>
                      <a:r>
                        <a:rPr kumimoji="1" lang="ja-JP" altLang="en-US" sz="1600" dirty="0" smtClean="0">
                          <a:solidFill>
                            <a:schemeClr val="tx1"/>
                          </a:solidFill>
                          <a:latin typeface="BIZ UDP明朝 Medium" panose="02020500000000000000" pitchFamily="18" charset="-128"/>
                          <a:ea typeface="BIZ UDP明朝 Medium" panose="02020500000000000000" pitchFamily="18" charset="-128"/>
                        </a:rPr>
                        <a:t>成分</a:t>
                      </a:r>
                      <a:endParaRPr kumimoji="1" lang="ja-JP" altLang="en-US" sz="1600" dirty="0">
                        <a:solidFill>
                          <a:schemeClr val="tx1"/>
                        </a:solidFill>
                        <a:latin typeface="BIZ UDP明朝 Medium" panose="02020500000000000000" pitchFamily="18" charset="-128"/>
                        <a:ea typeface="BIZ UDP明朝 Medium" panose="020205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600" dirty="0" smtClean="0">
                          <a:solidFill>
                            <a:schemeClr val="tx1"/>
                          </a:solidFill>
                          <a:latin typeface="BIZ UDP明朝 Medium" panose="02020500000000000000" pitchFamily="18" charset="-128"/>
                          <a:ea typeface="BIZ UDP明朝 Medium" panose="02020500000000000000" pitchFamily="18" charset="-128"/>
                        </a:rPr>
                        <a:t>ナトリウム（</a:t>
                      </a:r>
                      <a:r>
                        <a:rPr kumimoji="1" lang="ja-JP" altLang="en-US" sz="1100" dirty="0" err="1" smtClean="0">
                          <a:solidFill>
                            <a:schemeClr val="tx1"/>
                          </a:solidFill>
                          <a:latin typeface="BIZ UDP明朝 Medium" panose="02020500000000000000" pitchFamily="18" charset="-128"/>
                          <a:ea typeface="BIZ UDP明朝 Medium" panose="02020500000000000000" pitchFamily="18" charset="-128"/>
                        </a:rPr>
                        <a:t>ｍ</a:t>
                      </a:r>
                      <a:r>
                        <a:rPr kumimoji="1" lang="en-US" altLang="ja-JP" sz="1100" dirty="0" err="1" smtClean="0">
                          <a:solidFill>
                            <a:schemeClr val="tx1"/>
                          </a:solidFill>
                          <a:latin typeface="BIZ UDP明朝 Medium" panose="02020500000000000000" pitchFamily="18" charset="-128"/>
                          <a:ea typeface="BIZ UDP明朝 Medium" panose="02020500000000000000" pitchFamily="18" charset="-128"/>
                        </a:rPr>
                        <a:t>Eq</a:t>
                      </a:r>
                      <a:r>
                        <a:rPr kumimoji="1" lang="en-US" altLang="ja-JP" sz="1100" dirty="0" smtClean="0">
                          <a:solidFill>
                            <a:schemeClr val="tx1"/>
                          </a:solidFill>
                          <a:latin typeface="BIZ UDP明朝 Medium" panose="02020500000000000000" pitchFamily="18" charset="-128"/>
                          <a:ea typeface="BIZ UDP明朝 Medium" panose="02020500000000000000" pitchFamily="18" charset="-128"/>
                        </a:rPr>
                        <a:t>/L</a:t>
                      </a:r>
                      <a:r>
                        <a:rPr kumimoji="1" lang="ja-JP" altLang="en-US" sz="1600" dirty="0" smtClean="0">
                          <a:solidFill>
                            <a:schemeClr val="tx1"/>
                          </a:solidFill>
                          <a:latin typeface="BIZ UDP明朝 Medium" panose="02020500000000000000" pitchFamily="18" charset="-128"/>
                          <a:ea typeface="BIZ UDP明朝 Medium" panose="02020500000000000000" pitchFamily="18" charset="-128"/>
                        </a:rPr>
                        <a:t>）</a:t>
                      </a:r>
                      <a:endParaRPr kumimoji="1" lang="ja-JP" altLang="en-US" sz="1600" dirty="0">
                        <a:solidFill>
                          <a:schemeClr val="tx1"/>
                        </a:solidFill>
                        <a:latin typeface="BIZ UDP明朝 Medium" panose="02020500000000000000" pitchFamily="18" charset="-128"/>
                        <a:ea typeface="BIZ UDP明朝 Medium" panose="020205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600" dirty="0" smtClean="0">
                          <a:solidFill>
                            <a:schemeClr val="tx1"/>
                          </a:solidFill>
                          <a:latin typeface="BIZ UDP明朝 Medium" panose="02020500000000000000" pitchFamily="18" charset="-128"/>
                          <a:ea typeface="BIZ UDP明朝 Medium" panose="02020500000000000000" pitchFamily="18" charset="-128"/>
                        </a:rPr>
                        <a:t>カリウム（</a:t>
                      </a:r>
                      <a:r>
                        <a:rPr kumimoji="1" lang="ja-JP" altLang="en-US" sz="1100" dirty="0" err="1" smtClean="0">
                          <a:solidFill>
                            <a:schemeClr val="tx1"/>
                          </a:solidFill>
                          <a:latin typeface="BIZ UDP明朝 Medium" panose="02020500000000000000" pitchFamily="18" charset="-128"/>
                          <a:ea typeface="BIZ UDP明朝 Medium" panose="02020500000000000000" pitchFamily="18" charset="-128"/>
                        </a:rPr>
                        <a:t>ｍ</a:t>
                      </a:r>
                      <a:r>
                        <a:rPr kumimoji="1" lang="en-US" altLang="ja-JP" sz="1100" dirty="0" err="1" smtClean="0">
                          <a:solidFill>
                            <a:schemeClr val="tx1"/>
                          </a:solidFill>
                          <a:latin typeface="BIZ UDP明朝 Medium" panose="02020500000000000000" pitchFamily="18" charset="-128"/>
                          <a:ea typeface="BIZ UDP明朝 Medium" panose="02020500000000000000" pitchFamily="18" charset="-128"/>
                        </a:rPr>
                        <a:t>Eq</a:t>
                      </a:r>
                      <a:r>
                        <a:rPr kumimoji="1" lang="en-US" altLang="ja-JP" sz="1100" dirty="0" smtClean="0">
                          <a:solidFill>
                            <a:schemeClr val="tx1"/>
                          </a:solidFill>
                          <a:latin typeface="BIZ UDP明朝 Medium" panose="02020500000000000000" pitchFamily="18" charset="-128"/>
                          <a:ea typeface="BIZ UDP明朝 Medium" panose="02020500000000000000" pitchFamily="18" charset="-128"/>
                        </a:rPr>
                        <a:t>/L</a:t>
                      </a:r>
                      <a:r>
                        <a:rPr kumimoji="1" lang="ja-JP" altLang="en-US" sz="1600" dirty="0" smtClean="0">
                          <a:solidFill>
                            <a:schemeClr val="tx1"/>
                          </a:solidFill>
                          <a:latin typeface="BIZ UDP明朝 Medium" panose="02020500000000000000" pitchFamily="18" charset="-128"/>
                          <a:ea typeface="BIZ UDP明朝 Medium" panose="02020500000000000000" pitchFamily="18" charset="-128"/>
                        </a:rPr>
                        <a:t>）</a:t>
                      </a:r>
                      <a:endParaRPr kumimoji="1" lang="ja-JP" altLang="en-US" sz="1600" dirty="0">
                        <a:solidFill>
                          <a:schemeClr val="tx1"/>
                        </a:solidFill>
                        <a:latin typeface="BIZ UDP明朝 Medium" panose="02020500000000000000" pitchFamily="18" charset="-128"/>
                        <a:ea typeface="BIZ UDP明朝 Medium" panose="020205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600" dirty="0" smtClean="0">
                          <a:solidFill>
                            <a:schemeClr val="tx1"/>
                          </a:solidFill>
                          <a:latin typeface="BIZ UDP明朝 Medium" panose="02020500000000000000" pitchFamily="18" charset="-128"/>
                          <a:ea typeface="BIZ UDP明朝 Medium" panose="02020500000000000000" pitchFamily="18" charset="-128"/>
                        </a:rPr>
                        <a:t>クロール（</a:t>
                      </a:r>
                      <a:r>
                        <a:rPr kumimoji="1" lang="ja-JP" altLang="en-US" sz="1100" dirty="0" err="1" smtClean="0">
                          <a:solidFill>
                            <a:schemeClr val="tx1"/>
                          </a:solidFill>
                          <a:latin typeface="BIZ UDP明朝 Medium" panose="02020500000000000000" pitchFamily="18" charset="-128"/>
                          <a:ea typeface="BIZ UDP明朝 Medium" panose="02020500000000000000" pitchFamily="18" charset="-128"/>
                        </a:rPr>
                        <a:t>ｍ</a:t>
                      </a:r>
                      <a:r>
                        <a:rPr kumimoji="1" lang="en-US" altLang="ja-JP" sz="1100" dirty="0" err="1" smtClean="0">
                          <a:solidFill>
                            <a:schemeClr val="tx1"/>
                          </a:solidFill>
                          <a:latin typeface="BIZ UDP明朝 Medium" panose="02020500000000000000" pitchFamily="18" charset="-128"/>
                          <a:ea typeface="BIZ UDP明朝 Medium" panose="02020500000000000000" pitchFamily="18" charset="-128"/>
                        </a:rPr>
                        <a:t>Eq</a:t>
                      </a:r>
                      <a:r>
                        <a:rPr kumimoji="1" lang="en-US" altLang="ja-JP" sz="1100" dirty="0" smtClean="0">
                          <a:solidFill>
                            <a:schemeClr val="tx1"/>
                          </a:solidFill>
                          <a:latin typeface="BIZ UDP明朝 Medium" panose="02020500000000000000" pitchFamily="18" charset="-128"/>
                          <a:ea typeface="BIZ UDP明朝 Medium" panose="02020500000000000000" pitchFamily="18" charset="-128"/>
                        </a:rPr>
                        <a:t>/L</a:t>
                      </a:r>
                      <a:r>
                        <a:rPr kumimoji="1" lang="ja-JP" altLang="en-US" sz="1600" dirty="0" smtClean="0">
                          <a:solidFill>
                            <a:schemeClr val="tx1"/>
                          </a:solidFill>
                          <a:latin typeface="BIZ UDP明朝 Medium" panose="02020500000000000000" pitchFamily="18" charset="-128"/>
                          <a:ea typeface="BIZ UDP明朝 Medium" panose="02020500000000000000" pitchFamily="18" charset="-128"/>
                        </a:rPr>
                        <a:t>）</a:t>
                      </a:r>
                      <a:endParaRPr kumimoji="1" lang="ja-JP" altLang="en-US" sz="1100" dirty="0">
                        <a:solidFill>
                          <a:schemeClr val="tx1"/>
                        </a:solidFill>
                        <a:latin typeface="BIZ UDP明朝 Medium" panose="02020500000000000000" pitchFamily="18" charset="-128"/>
                        <a:ea typeface="BIZ UDP明朝 Medium" panose="020205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600" dirty="0" smtClean="0">
                          <a:solidFill>
                            <a:schemeClr val="tx1"/>
                          </a:solidFill>
                          <a:latin typeface="BIZ UDP明朝 Medium" panose="02020500000000000000" pitchFamily="18" charset="-128"/>
                          <a:ea typeface="BIZ UDP明朝 Medium" panose="02020500000000000000" pitchFamily="18" charset="-128"/>
                        </a:rPr>
                        <a:t>炭水化物</a:t>
                      </a:r>
                      <a:r>
                        <a:rPr kumimoji="1" lang="ja-JP" altLang="en-US" sz="1100" dirty="0" smtClean="0">
                          <a:solidFill>
                            <a:schemeClr val="tx1"/>
                          </a:solidFill>
                          <a:latin typeface="BIZ UDP明朝 Medium" panose="02020500000000000000" pitchFamily="18" charset="-128"/>
                          <a:ea typeface="BIZ UDP明朝 Medium" panose="02020500000000000000" pitchFamily="18" charset="-128"/>
                        </a:rPr>
                        <a:t>（ブドウ糖）（</a:t>
                      </a:r>
                      <a:r>
                        <a:rPr kumimoji="1" lang="en-US" altLang="ja-JP" sz="1100" dirty="0" smtClean="0">
                          <a:solidFill>
                            <a:schemeClr val="tx1"/>
                          </a:solidFill>
                          <a:latin typeface="BIZ UDP明朝 Medium" panose="02020500000000000000" pitchFamily="18" charset="-128"/>
                          <a:ea typeface="BIZ UDP明朝 Medium" panose="02020500000000000000" pitchFamily="18" charset="-128"/>
                        </a:rPr>
                        <a:t>%</a:t>
                      </a:r>
                      <a:r>
                        <a:rPr kumimoji="1" lang="ja-JP" altLang="en-US" sz="1100" dirty="0" smtClean="0">
                          <a:solidFill>
                            <a:schemeClr val="tx1"/>
                          </a:solidFill>
                          <a:latin typeface="BIZ UDP明朝 Medium" panose="02020500000000000000" pitchFamily="18" charset="-128"/>
                          <a:ea typeface="BIZ UDP明朝 Medium" panose="02020500000000000000" pitchFamily="18" charset="-128"/>
                        </a:rPr>
                        <a:t>）</a:t>
                      </a:r>
                      <a:endParaRPr kumimoji="1" lang="ja-JP" altLang="en-US" sz="1100" dirty="0">
                        <a:solidFill>
                          <a:schemeClr val="tx1"/>
                        </a:solidFill>
                        <a:latin typeface="BIZ UDP明朝 Medium" panose="02020500000000000000" pitchFamily="18" charset="-128"/>
                        <a:ea typeface="BIZ UDP明朝 Medium" panose="020205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578274">
                <a:tc>
                  <a:txBody>
                    <a:bodyPr/>
                    <a:lstStyle/>
                    <a:p>
                      <a:pPr algn="ctr"/>
                      <a:r>
                        <a:rPr kumimoji="1" lang="ja-JP" altLang="en-US" sz="1600" dirty="0" smtClean="0">
                          <a:solidFill>
                            <a:schemeClr val="tx1"/>
                          </a:solidFill>
                          <a:latin typeface="BIZ UDP明朝 Medium" panose="02020500000000000000" pitchFamily="18" charset="-128"/>
                          <a:ea typeface="BIZ UDP明朝 Medium" panose="02020500000000000000" pitchFamily="18" charset="-128"/>
                        </a:rPr>
                        <a:t>スポーツ飲料</a:t>
                      </a:r>
                      <a:endParaRPr kumimoji="1" lang="ja-JP" altLang="en-US" sz="1600" dirty="0">
                        <a:solidFill>
                          <a:schemeClr val="tx1"/>
                        </a:solidFill>
                        <a:latin typeface="BIZ UDP明朝 Medium" panose="02020500000000000000" pitchFamily="18" charset="-128"/>
                        <a:ea typeface="BIZ UDP明朝 Medium" panose="020205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latin typeface="BIZ UDP明朝 Medium" panose="02020500000000000000" pitchFamily="18" charset="-128"/>
                          <a:ea typeface="BIZ UDP明朝 Medium" panose="02020500000000000000" pitchFamily="18" charset="-128"/>
                        </a:rPr>
                        <a:t>9</a:t>
                      </a:r>
                      <a:r>
                        <a:rPr kumimoji="1" lang="ja-JP" altLang="en-US" sz="1600" dirty="0" smtClean="0">
                          <a:solidFill>
                            <a:schemeClr val="tx1"/>
                          </a:solidFill>
                          <a:latin typeface="BIZ UDP明朝 Medium" panose="02020500000000000000" pitchFamily="18" charset="-128"/>
                          <a:ea typeface="BIZ UDP明朝 Medium" panose="02020500000000000000" pitchFamily="18" charset="-128"/>
                        </a:rPr>
                        <a:t>～</a:t>
                      </a:r>
                      <a:r>
                        <a:rPr kumimoji="1" lang="en-US" altLang="ja-JP" sz="1600" dirty="0" smtClean="0">
                          <a:solidFill>
                            <a:schemeClr val="tx1"/>
                          </a:solidFill>
                          <a:latin typeface="BIZ UDP明朝 Medium" panose="02020500000000000000" pitchFamily="18" charset="-128"/>
                          <a:ea typeface="BIZ UDP明朝 Medium" panose="02020500000000000000" pitchFamily="18" charset="-128"/>
                        </a:rPr>
                        <a:t>23</a:t>
                      </a:r>
                      <a:endParaRPr kumimoji="1" lang="ja-JP" altLang="en-US" sz="1600" dirty="0">
                        <a:solidFill>
                          <a:schemeClr val="tx1"/>
                        </a:solidFill>
                        <a:latin typeface="BIZ UDP明朝 Medium" panose="02020500000000000000" pitchFamily="18" charset="-128"/>
                        <a:ea typeface="BIZ UDP明朝 Medium" panose="020205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latin typeface="BIZ UDP明朝 Medium" panose="02020500000000000000" pitchFamily="18" charset="-128"/>
                          <a:ea typeface="BIZ UDP明朝 Medium" panose="02020500000000000000" pitchFamily="18" charset="-128"/>
                        </a:rPr>
                        <a:t>3</a:t>
                      </a:r>
                      <a:r>
                        <a:rPr kumimoji="1" lang="ja-JP" altLang="en-US" sz="1600" dirty="0" smtClean="0">
                          <a:solidFill>
                            <a:schemeClr val="tx1"/>
                          </a:solidFill>
                          <a:latin typeface="BIZ UDP明朝 Medium" panose="02020500000000000000" pitchFamily="18" charset="-128"/>
                          <a:ea typeface="BIZ UDP明朝 Medium" panose="02020500000000000000" pitchFamily="18" charset="-128"/>
                        </a:rPr>
                        <a:t>～</a:t>
                      </a:r>
                      <a:r>
                        <a:rPr kumimoji="1" lang="en-US" altLang="ja-JP" sz="1600" dirty="0" smtClean="0">
                          <a:solidFill>
                            <a:schemeClr val="tx1"/>
                          </a:solidFill>
                          <a:latin typeface="BIZ UDP明朝 Medium" panose="02020500000000000000" pitchFamily="18" charset="-128"/>
                          <a:ea typeface="BIZ UDP明朝 Medium" panose="02020500000000000000" pitchFamily="18" charset="-128"/>
                        </a:rPr>
                        <a:t>5</a:t>
                      </a:r>
                      <a:endParaRPr kumimoji="1" lang="ja-JP" altLang="en-US" sz="1600" dirty="0">
                        <a:solidFill>
                          <a:schemeClr val="tx1"/>
                        </a:solidFill>
                        <a:latin typeface="BIZ UDP明朝 Medium" panose="02020500000000000000" pitchFamily="18" charset="-128"/>
                        <a:ea typeface="BIZ UDP明朝 Medium" panose="020205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latin typeface="BIZ UDP明朝 Medium" panose="02020500000000000000" pitchFamily="18" charset="-128"/>
                          <a:ea typeface="BIZ UDP明朝 Medium" panose="02020500000000000000" pitchFamily="18" charset="-128"/>
                        </a:rPr>
                        <a:t>5</a:t>
                      </a:r>
                      <a:r>
                        <a:rPr kumimoji="1" lang="ja-JP" altLang="en-US" sz="1600" dirty="0" smtClean="0">
                          <a:solidFill>
                            <a:schemeClr val="tx1"/>
                          </a:solidFill>
                          <a:latin typeface="BIZ UDP明朝 Medium" panose="02020500000000000000" pitchFamily="18" charset="-128"/>
                          <a:ea typeface="BIZ UDP明朝 Medium" panose="02020500000000000000" pitchFamily="18" charset="-128"/>
                        </a:rPr>
                        <a:t>～</a:t>
                      </a:r>
                      <a:r>
                        <a:rPr kumimoji="1" lang="en-US" altLang="ja-JP" sz="1600" dirty="0" smtClean="0">
                          <a:solidFill>
                            <a:schemeClr val="tx1"/>
                          </a:solidFill>
                          <a:latin typeface="BIZ UDP明朝 Medium" panose="02020500000000000000" pitchFamily="18" charset="-128"/>
                          <a:ea typeface="BIZ UDP明朝 Medium" panose="02020500000000000000" pitchFamily="18" charset="-128"/>
                        </a:rPr>
                        <a:t>18</a:t>
                      </a:r>
                      <a:endParaRPr kumimoji="1" lang="ja-JP" altLang="en-US" sz="1600" dirty="0">
                        <a:solidFill>
                          <a:schemeClr val="tx1"/>
                        </a:solidFill>
                        <a:latin typeface="BIZ UDP明朝 Medium" panose="02020500000000000000" pitchFamily="18" charset="-128"/>
                        <a:ea typeface="BIZ UDP明朝 Medium" panose="020205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latin typeface="BIZ UDP明朝 Medium" panose="02020500000000000000" pitchFamily="18" charset="-128"/>
                          <a:ea typeface="BIZ UDP明朝 Medium" panose="02020500000000000000" pitchFamily="18" charset="-128"/>
                        </a:rPr>
                        <a:t>6</a:t>
                      </a:r>
                      <a:r>
                        <a:rPr kumimoji="1" lang="ja-JP" altLang="en-US" sz="1600" dirty="0" smtClean="0">
                          <a:solidFill>
                            <a:schemeClr val="tx1"/>
                          </a:solidFill>
                          <a:latin typeface="BIZ UDP明朝 Medium" panose="02020500000000000000" pitchFamily="18" charset="-128"/>
                          <a:ea typeface="BIZ UDP明朝 Medium" panose="02020500000000000000" pitchFamily="18" charset="-128"/>
                        </a:rPr>
                        <a:t>～</a:t>
                      </a:r>
                      <a:r>
                        <a:rPr kumimoji="1" lang="en-US" altLang="ja-JP" sz="1600" dirty="0" smtClean="0">
                          <a:solidFill>
                            <a:schemeClr val="tx1"/>
                          </a:solidFill>
                          <a:latin typeface="BIZ UDP明朝 Medium" panose="02020500000000000000" pitchFamily="18" charset="-128"/>
                          <a:ea typeface="BIZ UDP明朝 Medium" panose="02020500000000000000" pitchFamily="18" charset="-128"/>
                        </a:rPr>
                        <a:t>10</a:t>
                      </a:r>
                      <a:endParaRPr kumimoji="1" lang="ja-JP" altLang="en-US" sz="1600" dirty="0">
                        <a:solidFill>
                          <a:schemeClr val="tx1"/>
                        </a:solidFill>
                        <a:latin typeface="BIZ UDP明朝 Medium" panose="02020500000000000000" pitchFamily="18" charset="-128"/>
                        <a:ea typeface="BIZ UDP明朝 Medium" panose="020205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51180">
                <a:tc>
                  <a:txBody>
                    <a:bodyPr/>
                    <a:lstStyle/>
                    <a:p>
                      <a:pPr algn="ctr"/>
                      <a:r>
                        <a:rPr kumimoji="1" lang="ja-JP" altLang="en-US" sz="1600" dirty="0" smtClean="0">
                          <a:solidFill>
                            <a:schemeClr val="tx1"/>
                          </a:solidFill>
                          <a:latin typeface="BIZ UDP明朝 Medium" panose="02020500000000000000" pitchFamily="18" charset="-128"/>
                          <a:ea typeface="BIZ UDP明朝 Medium" panose="02020500000000000000" pitchFamily="18" charset="-128"/>
                        </a:rPr>
                        <a:t>経口補水液</a:t>
                      </a:r>
                      <a:endParaRPr kumimoji="1" lang="ja-JP" altLang="en-US" sz="1600" dirty="0">
                        <a:solidFill>
                          <a:schemeClr val="tx1"/>
                        </a:solidFill>
                        <a:latin typeface="BIZ UDP明朝 Medium" panose="02020500000000000000" pitchFamily="18" charset="-128"/>
                        <a:ea typeface="BIZ UDP明朝 Medium" panose="020205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latin typeface="BIZ UDP明朝 Medium" panose="02020500000000000000" pitchFamily="18" charset="-128"/>
                          <a:ea typeface="BIZ UDP明朝 Medium" panose="02020500000000000000" pitchFamily="18" charset="-128"/>
                        </a:rPr>
                        <a:t>50</a:t>
                      </a:r>
                      <a:endParaRPr kumimoji="1" lang="ja-JP" altLang="en-US" sz="1600" dirty="0">
                        <a:solidFill>
                          <a:schemeClr val="tx1"/>
                        </a:solidFill>
                        <a:latin typeface="BIZ UDP明朝 Medium" panose="02020500000000000000" pitchFamily="18" charset="-128"/>
                        <a:ea typeface="BIZ UDP明朝 Medium" panose="020205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latin typeface="BIZ UDP明朝 Medium" panose="02020500000000000000" pitchFamily="18" charset="-128"/>
                          <a:ea typeface="BIZ UDP明朝 Medium" panose="02020500000000000000" pitchFamily="18" charset="-128"/>
                        </a:rPr>
                        <a:t>20</a:t>
                      </a:r>
                      <a:endParaRPr kumimoji="1" lang="ja-JP" altLang="en-US" sz="1600" dirty="0">
                        <a:solidFill>
                          <a:schemeClr val="tx1"/>
                        </a:solidFill>
                        <a:latin typeface="BIZ UDP明朝 Medium" panose="02020500000000000000" pitchFamily="18" charset="-128"/>
                        <a:ea typeface="BIZ UDP明朝 Medium" panose="020205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latin typeface="BIZ UDP明朝 Medium" panose="02020500000000000000" pitchFamily="18" charset="-128"/>
                          <a:ea typeface="BIZ UDP明朝 Medium" panose="02020500000000000000" pitchFamily="18" charset="-128"/>
                        </a:rPr>
                        <a:t>20</a:t>
                      </a:r>
                      <a:endParaRPr kumimoji="1" lang="ja-JP" altLang="en-US" sz="1600" dirty="0">
                        <a:solidFill>
                          <a:schemeClr val="tx1"/>
                        </a:solidFill>
                        <a:latin typeface="BIZ UDP明朝 Medium" panose="02020500000000000000" pitchFamily="18" charset="-128"/>
                        <a:ea typeface="BIZ UDP明朝 Medium" panose="020205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dirty="0" smtClean="0">
                          <a:solidFill>
                            <a:schemeClr val="tx1"/>
                          </a:solidFill>
                          <a:latin typeface="BIZ UDP明朝 Medium" panose="02020500000000000000" pitchFamily="18" charset="-128"/>
                          <a:ea typeface="BIZ UDP明朝 Medium" panose="02020500000000000000" pitchFamily="18" charset="-128"/>
                        </a:rPr>
                        <a:t>2.5</a:t>
                      </a:r>
                      <a:r>
                        <a:rPr kumimoji="1" lang="ja-JP" altLang="en-US" sz="1600" dirty="0" smtClean="0">
                          <a:solidFill>
                            <a:schemeClr val="tx1"/>
                          </a:solidFill>
                          <a:latin typeface="BIZ UDP明朝 Medium" panose="02020500000000000000" pitchFamily="18" charset="-128"/>
                          <a:ea typeface="BIZ UDP明朝 Medium" panose="02020500000000000000" pitchFamily="18" charset="-128"/>
                        </a:rPr>
                        <a:t>（</a:t>
                      </a:r>
                      <a:r>
                        <a:rPr kumimoji="1" lang="en-US" altLang="ja-JP" sz="1600" dirty="0" smtClean="0">
                          <a:solidFill>
                            <a:schemeClr val="tx1"/>
                          </a:solidFill>
                          <a:latin typeface="BIZ UDP明朝 Medium" panose="02020500000000000000" pitchFamily="18" charset="-128"/>
                          <a:ea typeface="BIZ UDP明朝 Medium" panose="02020500000000000000" pitchFamily="18" charset="-128"/>
                        </a:rPr>
                        <a:t>1.8</a:t>
                      </a:r>
                      <a:r>
                        <a:rPr kumimoji="1" lang="ja-JP" altLang="en-US" sz="1600" dirty="0" smtClean="0">
                          <a:solidFill>
                            <a:schemeClr val="tx1"/>
                          </a:solidFill>
                          <a:latin typeface="BIZ UDP明朝 Medium" panose="02020500000000000000" pitchFamily="18" charset="-128"/>
                          <a:ea typeface="BIZ UDP明朝 Medium" panose="02020500000000000000" pitchFamily="18" charset="-128"/>
                        </a:rPr>
                        <a:t>）</a:t>
                      </a:r>
                      <a:endParaRPr kumimoji="1" lang="ja-JP" altLang="en-US" sz="1600" dirty="0">
                        <a:solidFill>
                          <a:schemeClr val="tx1"/>
                        </a:solidFill>
                        <a:latin typeface="BIZ UDP明朝 Medium" panose="02020500000000000000" pitchFamily="18" charset="-128"/>
                        <a:ea typeface="BIZ UDP明朝 Medium" panose="020205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6" name="下矢印 5"/>
          <p:cNvSpPr/>
          <p:nvPr/>
        </p:nvSpPr>
        <p:spPr>
          <a:xfrm>
            <a:off x="4622800" y="3504169"/>
            <a:ext cx="228600" cy="5217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 name="下矢印 6"/>
          <p:cNvSpPr/>
          <p:nvPr/>
        </p:nvSpPr>
        <p:spPr>
          <a:xfrm>
            <a:off x="10179050" y="4073525"/>
            <a:ext cx="215900" cy="4804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 name="上矢印 9"/>
          <p:cNvSpPr/>
          <p:nvPr/>
        </p:nvSpPr>
        <p:spPr>
          <a:xfrm>
            <a:off x="4622800" y="4073525"/>
            <a:ext cx="215900" cy="469900"/>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 name="上矢印 10"/>
          <p:cNvSpPr/>
          <p:nvPr/>
        </p:nvSpPr>
        <p:spPr>
          <a:xfrm>
            <a:off x="10179050" y="3530084"/>
            <a:ext cx="215900" cy="469900"/>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 name="テキスト ボックス 14"/>
          <p:cNvSpPr txBox="1"/>
          <p:nvPr/>
        </p:nvSpPr>
        <p:spPr>
          <a:xfrm>
            <a:off x="2965450" y="190500"/>
            <a:ext cx="7175499" cy="461665"/>
          </a:xfrm>
          <a:prstGeom prst="rect">
            <a:avLst/>
          </a:prstGeom>
          <a:noFill/>
        </p:spPr>
        <p:txBody>
          <a:bodyPr wrap="square" rtlCol="0">
            <a:spAutoFit/>
          </a:bodyPr>
          <a:lstStyle/>
          <a:p>
            <a:r>
              <a:rPr lang="ja-JP" altLang="en-US" sz="2400" b="1" dirty="0" smtClean="0">
                <a:solidFill>
                  <a:srgbClr val="0070C0"/>
                </a:solidFill>
                <a:latin typeface="BIZ UDP明朝 Medium" panose="02020500000000000000" pitchFamily="18" charset="-128"/>
                <a:ea typeface="BIZ UDP明朝 Medium" panose="02020500000000000000" pitchFamily="18" charset="-128"/>
              </a:rPr>
              <a:t>スポーツ飲料と経口補水液の違い</a:t>
            </a:r>
            <a:endParaRPr lang="ja-JP" altLang="en-US" sz="2400" b="1" dirty="0">
              <a:solidFill>
                <a:srgbClr val="0070C0"/>
              </a:solidFill>
              <a:latin typeface="BIZ UDP明朝 Medium" panose="02020500000000000000" pitchFamily="18" charset="-128"/>
              <a:ea typeface="BIZ UDP明朝 Medium" panose="02020500000000000000" pitchFamily="18" charset="-128"/>
            </a:endParaRPr>
          </a:p>
        </p:txBody>
      </p:sp>
      <p:sp>
        <p:nvSpPr>
          <p:cNvPr id="16" name="テキスト ボックス 15"/>
          <p:cNvSpPr txBox="1"/>
          <p:nvPr/>
        </p:nvSpPr>
        <p:spPr>
          <a:xfrm>
            <a:off x="92075" y="699790"/>
            <a:ext cx="8836025" cy="1323439"/>
          </a:xfrm>
          <a:prstGeom prst="rect">
            <a:avLst/>
          </a:prstGeom>
          <a:noFill/>
        </p:spPr>
        <p:txBody>
          <a:bodyPr wrap="square" rtlCol="0">
            <a:spAutoFit/>
          </a:bodyPr>
          <a:lstStyle/>
          <a:p>
            <a:r>
              <a:rPr lang="ja-JP" altLang="en-US" sz="1600" dirty="0">
                <a:solidFill>
                  <a:srgbClr val="FF0000"/>
                </a:solidFill>
                <a:latin typeface="BIZ UDP明朝 Medium" panose="02020500000000000000" pitchFamily="18" charset="-128"/>
                <a:ea typeface="BIZ UDP明朝 Medium" panose="02020500000000000000" pitchFamily="18" charset="-128"/>
              </a:rPr>
              <a:t>スポーツ</a:t>
            </a:r>
            <a:r>
              <a:rPr lang="ja-JP" altLang="en-US" sz="1600" dirty="0" smtClean="0">
                <a:solidFill>
                  <a:srgbClr val="FF0000"/>
                </a:solidFill>
                <a:latin typeface="BIZ UDP明朝 Medium" panose="02020500000000000000" pitchFamily="18" charset="-128"/>
                <a:ea typeface="BIZ UDP明朝 Medium" panose="02020500000000000000" pitchFamily="18" charset="-128"/>
              </a:rPr>
              <a:t>飲料：</a:t>
            </a:r>
            <a:r>
              <a:rPr lang="ja-JP" altLang="en-US" sz="1600" dirty="0" smtClean="0">
                <a:solidFill>
                  <a:prstClr val="black"/>
                </a:solidFill>
                <a:latin typeface="BIZ UDP明朝 Medium" panose="02020500000000000000" pitchFamily="18" charset="-128"/>
                <a:ea typeface="BIZ UDP明朝 Medium" panose="02020500000000000000" pitchFamily="18" charset="-128"/>
              </a:rPr>
              <a:t>清涼</a:t>
            </a:r>
            <a:r>
              <a:rPr lang="ja-JP" altLang="en-US" sz="1600" dirty="0">
                <a:solidFill>
                  <a:prstClr val="black"/>
                </a:solidFill>
                <a:latin typeface="BIZ UDP明朝 Medium" panose="02020500000000000000" pitchFamily="18" charset="-128"/>
                <a:ea typeface="BIZ UDP明朝 Medium" panose="02020500000000000000" pitchFamily="18" charset="-128"/>
              </a:rPr>
              <a:t>飲料であるので、経口補水液と比べて</a:t>
            </a:r>
            <a:r>
              <a:rPr lang="ja-JP" altLang="en-US" sz="1600" dirty="0">
                <a:solidFill>
                  <a:srgbClr val="ED7D31"/>
                </a:solidFill>
                <a:latin typeface="BIZ UDP明朝 Medium" panose="02020500000000000000" pitchFamily="18" charset="-128"/>
                <a:ea typeface="BIZ UDP明朝 Medium" panose="02020500000000000000" pitchFamily="18" charset="-128"/>
              </a:rPr>
              <a:t>糖分・カロリーが多く、ナトリウム</a:t>
            </a:r>
            <a:r>
              <a:rPr lang="ja-JP" altLang="en-US" sz="1600" dirty="0" smtClean="0">
                <a:solidFill>
                  <a:srgbClr val="ED7D31"/>
                </a:solidFill>
                <a:latin typeface="BIZ UDP明朝 Medium" panose="02020500000000000000" pitchFamily="18" charset="-128"/>
                <a:ea typeface="BIZ UDP明朝 Medium" panose="02020500000000000000" pitchFamily="18" charset="-128"/>
              </a:rPr>
              <a:t>・</a:t>
            </a:r>
            <a:endParaRPr lang="en-US" altLang="ja-JP" sz="1600" dirty="0" smtClean="0">
              <a:solidFill>
                <a:srgbClr val="ED7D31"/>
              </a:solidFill>
              <a:latin typeface="BIZ UDP明朝 Medium" panose="02020500000000000000" pitchFamily="18" charset="-128"/>
              <a:ea typeface="BIZ UDP明朝 Medium" panose="02020500000000000000" pitchFamily="18" charset="-128"/>
            </a:endParaRPr>
          </a:p>
          <a:p>
            <a:r>
              <a:rPr lang="ja-JP" altLang="en-US" sz="1600" dirty="0">
                <a:solidFill>
                  <a:srgbClr val="ED7D31"/>
                </a:solidFill>
                <a:latin typeface="BIZ UDP明朝 Medium" panose="02020500000000000000" pitchFamily="18" charset="-128"/>
                <a:ea typeface="BIZ UDP明朝 Medium" panose="02020500000000000000" pitchFamily="18" charset="-128"/>
              </a:rPr>
              <a:t>　</a:t>
            </a:r>
            <a:r>
              <a:rPr lang="ja-JP" altLang="en-US" sz="1600" dirty="0" smtClean="0">
                <a:solidFill>
                  <a:srgbClr val="ED7D31"/>
                </a:solidFill>
                <a:latin typeface="BIZ UDP明朝 Medium" panose="02020500000000000000" pitchFamily="18" charset="-128"/>
                <a:ea typeface="BIZ UDP明朝 Medium" panose="02020500000000000000" pitchFamily="18" charset="-128"/>
              </a:rPr>
              <a:t>　　　　　　 　　カリウム（</a:t>
            </a:r>
            <a:r>
              <a:rPr lang="ja-JP" altLang="en-US" sz="1600" dirty="0">
                <a:solidFill>
                  <a:srgbClr val="ED7D31"/>
                </a:solidFill>
                <a:latin typeface="BIZ UDP明朝 Medium" panose="02020500000000000000" pitchFamily="18" charset="-128"/>
                <a:ea typeface="BIZ UDP明朝 Medium" panose="02020500000000000000" pitchFamily="18" charset="-128"/>
              </a:rPr>
              <a:t>いわゆる電解質</a:t>
            </a:r>
            <a:r>
              <a:rPr lang="ja-JP" altLang="en-US" sz="1600" dirty="0" smtClean="0">
                <a:solidFill>
                  <a:srgbClr val="ED7D31"/>
                </a:solidFill>
                <a:latin typeface="BIZ UDP明朝 Medium" panose="02020500000000000000" pitchFamily="18" charset="-128"/>
                <a:ea typeface="BIZ UDP明朝 Medium" panose="02020500000000000000" pitchFamily="18" charset="-128"/>
              </a:rPr>
              <a:t>）が</a:t>
            </a:r>
            <a:r>
              <a:rPr lang="ja-JP" altLang="en-US" sz="1600" dirty="0">
                <a:solidFill>
                  <a:srgbClr val="ED7D31"/>
                </a:solidFill>
                <a:latin typeface="BIZ UDP明朝 Medium" panose="02020500000000000000" pitchFamily="18" charset="-128"/>
                <a:ea typeface="BIZ UDP明朝 Medium" panose="02020500000000000000" pitchFamily="18" charset="-128"/>
              </a:rPr>
              <a:t>少ない</a:t>
            </a:r>
            <a:r>
              <a:rPr lang="ja-JP" altLang="en-US" sz="1600" dirty="0">
                <a:solidFill>
                  <a:prstClr val="black"/>
                </a:solidFill>
                <a:latin typeface="BIZ UDP明朝 Medium" panose="02020500000000000000" pitchFamily="18" charset="-128"/>
                <a:ea typeface="BIZ UDP明朝 Medium" panose="02020500000000000000" pitchFamily="18" charset="-128"/>
              </a:rPr>
              <a:t>。</a:t>
            </a:r>
            <a:r>
              <a:rPr lang="ja-JP" altLang="en-US" sz="1600" dirty="0" smtClean="0">
                <a:solidFill>
                  <a:prstClr val="black"/>
                </a:solidFill>
                <a:latin typeface="BIZ UDP明朝 Medium" panose="02020500000000000000" pitchFamily="18" charset="-128"/>
                <a:ea typeface="BIZ UDP明朝 Medium" panose="02020500000000000000" pitchFamily="18" charset="-128"/>
              </a:rPr>
              <a:t>甘味料には</a:t>
            </a:r>
            <a:r>
              <a:rPr lang="ja-JP" altLang="en-US" sz="1600" dirty="0">
                <a:solidFill>
                  <a:prstClr val="black"/>
                </a:solidFill>
                <a:latin typeface="BIZ UDP明朝 Medium" panose="02020500000000000000" pitchFamily="18" charset="-128"/>
                <a:ea typeface="BIZ UDP明朝 Medium" panose="02020500000000000000" pitchFamily="18" charset="-128"/>
              </a:rPr>
              <a:t>果糖ブドウ糖液糖が使用</a:t>
            </a:r>
            <a:r>
              <a:rPr lang="ja-JP" altLang="en-US" sz="1600" dirty="0" smtClean="0">
                <a:solidFill>
                  <a:prstClr val="black"/>
                </a:solidFill>
                <a:latin typeface="BIZ UDP明朝 Medium" panose="02020500000000000000" pitchFamily="18" charset="-128"/>
                <a:ea typeface="BIZ UDP明朝 Medium" panose="02020500000000000000" pitchFamily="18" charset="-128"/>
              </a:rPr>
              <a:t>さ</a:t>
            </a:r>
            <a:endParaRPr lang="en-US" altLang="ja-JP" sz="1600" dirty="0" smtClean="0">
              <a:solidFill>
                <a:prstClr val="black"/>
              </a:solidFill>
              <a:latin typeface="BIZ UDP明朝 Medium" panose="02020500000000000000" pitchFamily="18" charset="-128"/>
              <a:ea typeface="BIZ UDP明朝 Medium" panose="02020500000000000000" pitchFamily="18" charset="-128"/>
            </a:endParaRPr>
          </a:p>
          <a:p>
            <a:r>
              <a:rPr lang="ja-JP" altLang="en-US" sz="1600" dirty="0">
                <a:solidFill>
                  <a:prstClr val="black"/>
                </a:solidFill>
                <a:latin typeface="BIZ UDP明朝 Medium" panose="02020500000000000000" pitchFamily="18" charset="-128"/>
                <a:ea typeface="BIZ UDP明朝 Medium" panose="02020500000000000000" pitchFamily="18" charset="-128"/>
              </a:rPr>
              <a:t> </a:t>
            </a:r>
            <a:r>
              <a:rPr lang="ja-JP" altLang="en-US" sz="1600" dirty="0" smtClean="0">
                <a:solidFill>
                  <a:prstClr val="black"/>
                </a:solidFill>
                <a:latin typeface="BIZ UDP明朝 Medium" panose="02020500000000000000" pitchFamily="18" charset="-128"/>
                <a:ea typeface="BIZ UDP明朝 Medium" panose="02020500000000000000" pitchFamily="18" charset="-128"/>
              </a:rPr>
              <a:t>                  れて</a:t>
            </a:r>
            <a:r>
              <a:rPr lang="ja-JP" altLang="en-US" sz="1600" dirty="0">
                <a:solidFill>
                  <a:prstClr val="black"/>
                </a:solidFill>
                <a:latin typeface="BIZ UDP明朝 Medium" panose="02020500000000000000" pitchFamily="18" charset="-128"/>
                <a:ea typeface="BIZ UDP明朝 Medium" panose="02020500000000000000" pitchFamily="18" charset="-128"/>
              </a:rPr>
              <a:t>おり、これ</a:t>
            </a:r>
            <a:r>
              <a:rPr lang="ja-JP" altLang="en-US" sz="1600" dirty="0" smtClean="0">
                <a:solidFill>
                  <a:prstClr val="black"/>
                </a:solidFill>
                <a:latin typeface="BIZ UDP明朝 Medium" panose="02020500000000000000" pitchFamily="18" charset="-128"/>
                <a:ea typeface="BIZ UDP明朝 Medium" panose="02020500000000000000" pitchFamily="18" charset="-128"/>
              </a:rPr>
              <a:t>は果糖</a:t>
            </a:r>
            <a:r>
              <a:rPr lang="ja-JP" altLang="en-US" sz="1600" dirty="0">
                <a:solidFill>
                  <a:prstClr val="black"/>
                </a:solidFill>
                <a:latin typeface="BIZ UDP明朝 Medium" panose="02020500000000000000" pitchFamily="18" charset="-128"/>
                <a:ea typeface="BIZ UDP明朝 Medium" panose="02020500000000000000" pitchFamily="18" charset="-128"/>
              </a:rPr>
              <a:t>（フルクトース）とブドウ糖（</a:t>
            </a:r>
            <a:r>
              <a:rPr lang="ja-JP" altLang="en-US" sz="1600" dirty="0" smtClean="0">
                <a:solidFill>
                  <a:prstClr val="black"/>
                </a:solidFill>
                <a:latin typeface="BIZ UDP明朝 Medium" panose="02020500000000000000" pitchFamily="18" charset="-128"/>
                <a:ea typeface="BIZ UDP明朝 Medium" panose="02020500000000000000" pitchFamily="18" charset="-128"/>
              </a:rPr>
              <a:t>グルコース</a:t>
            </a:r>
            <a:r>
              <a:rPr lang="ja-JP" altLang="en-US" sz="1600" dirty="0">
                <a:solidFill>
                  <a:prstClr val="black"/>
                </a:solidFill>
                <a:latin typeface="BIZ UDP明朝 Medium" panose="02020500000000000000" pitchFamily="18" charset="-128"/>
                <a:ea typeface="BIZ UDP明朝 Medium" panose="02020500000000000000" pitchFamily="18" charset="-128"/>
              </a:rPr>
              <a:t>）を主成分と</a:t>
            </a:r>
            <a:r>
              <a:rPr lang="ja-JP" altLang="en-US" sz="1600" dirty="0" smtClean="0">
                <a:solidFill>
                  <a:prstClr val="black"/>
                </a:solidFill>
                <a:latin typeface="BIZ UDP明朝 Medium" panose="02020500000000000000" pitchFamily="18" charset="-128"/>
                <a:ea typeface="BIZ UDP明朝 Medium" panose="02020500000000000000" pitchFamily="18" charset="-128"/>
              </a:rPr>
              <a:t>する</a:t>
            </a:r>
            <a:endParaRPr lang="en-US" altLang="ja-JP" sz="1600" dirty="0" smtClean="0">
              <a:solidFill>
                <a:prstClr val="black"/>
              </a:solidFill>
              <a:latin typeface="BIZ UDP明朝 Medium" panose="02020500000000000000" pitchFamily="18" charset="-128"/>
              <a:ea typeface="BIZ UDP明朝 Medium" panose="02020500000000000000" pitchFamily="18" charset="-128"/>
            </a:endParaRPr>
          </a:p>
          <a:p>
            <a:r>
              <a:rPr lang="ja-JP" altLang="en-US" sz="1600" dirty="0">
                <a:solidFill>
                  <a:prstClr val="black"/>
                </a:solidFill>
                <a:latin typeface="BIZ UDP明朝 Medium" panose="02020500000000000000" pitchFamily="18" charset="-128"/>
                <a:ea typeface="BIZ UDP明朝 Medium" panose="02020500000000000000" pitchFamily="18" charset="-128"/>
              </a:rPr>
              <a:t> </a:t>
            </a:r>
            <a:r>
              <a:rPr lang="ja-JP" altLang="en-US" sz="1600" dirty="0" smtClean="0">
                <a:solidFill>
                  <a:prstClr val="black"/>
                </a:solidFill>
                <a:latin typeface="BIZ UDP明朝 Medium" panose="02020500000000000000" pitchFamily="18" charset="-128"/>
                <a:ea typeface="BIZ UDP明朝 Medium" panose="02020500000000000000" pitchFamily="18" charset="-128"/>
              </a:rPr>
              <a:t>                  異性化</a:t>
            </a:r>
            <a:r>
              <a:rPr lang="ja-JP" altLang="en-US" sz="1600" dirty="0">
                <a:solidFill>
                  <a:prstClr val="black"/>
                </a:solidFill>
                <a:latin typeface="BIZ UDP明朝 Medium" panose="02020500000000000000" pitchFamily="18" charset="-128"/>
                <a:ea typeface="BIZ UDP明朝 Medium" panose="02020500000000000000" pitchFamily="18" charset="-128"/>
              </a:rPr>
              <a:t>糖で</a:t>
            </a:r>
            <a:r>
              <a:rPr lang="ja-JP" altLang="en-US" sz="1600" dirty="0" smtClean="0">
                <a:solidFill>
                  <a:prstClr val="black"/>
                </a:solidFill>
                <a:latin typeface="BIZ UDP明朝 Medium" panose="02020500000000000000" pitchFamily="18" charset="-128"/>
                <a:ea typeface="BIZ UDP明朝 Medium" panose="02020500000000000000" pitchFamily="18" charset="-128"/>
              </a:rPr>
              <a:t>、摂りすぎると</a:t>
            </a:r>
            <a:r>
              <a:rPr lang="ja-JP" altLang="en-US" sz="1600" dirty="0" smtClean="0">
                <a:solidFill>
                  <a:srgbClr val="ED7D31"/>
                </a:solidFill>
                <a:latin typeface="BIZ UDP明朝 Medium" panose="02020500000000000000" pitchFamily="18" charset="-128"/>
                <a:ea typeface="BIZ UDP明朝 Medium" panose="02020500000000000000" pitchFamily="18" charset="-128"/>
              </a:rPr>
              <a:t>体重</a:t>
            </a:r>
            <a:r>
              <a:rPr lang="ja-JP" altLang="en-US" sz="1600" dirty="0">
                <a:solidFill>
                  <a:srgbClr val="ED7D31"/>
                </a:solidFill>
                <a:latin typeface="BIZ UDP明朝 Medium" panose="02020500000000000000" pitchFamily="18" charset="-128"/>
                <a:ea typeface="BIZ UDP明朝 Medium" panose="02020500000000000000" pitchFamily="18" charset="-128"/>
              </a:rPr>
              <a:t>増加や肥満</a:t>
            </a:r>
            <a:r>
              <a:rPr lang="ja-JP" altLang="en-US" sz="1600" dirty="0">
                <a:solidFill>
                  <a:prstClr val="black"/>
                </a:solidFill>
                <a:latin typeface="BIZ UDP明朝 Medium" panose="02020500000000000000" pitchFamily="18" charset="-128"/>
                <a:ea typeface="BIZ UDP明朝 Medium" panose="02020500000000000000" pitchFamily="18" charset="-128"/>
              </a:rPr>
              <a:t>につながりやすい。</a:t>
            </a:r>
            <a:r>
              <a:rPr lang="ja-JP" altLang="en-US" sz="1600" dirty="0">
                <a:solidFill>
                  <a:srgbClr val="ED7D31"/>
                </a:solidFill>
                <a:latin typeface="BIZ UDP明朝 Medium" panose="02020500000000000000" pitchFamily="18" charset="-128"/>
                <a:ea typeface="BIZ UDP明朝 Medium" panose="02020500000000000000" pitchFamily="18" charset="-128"/>
              </a:rPr>
              <a:t>糖尿病の方</a:t>
            </a:r>
            <a:r>
              <a:rPr lang="ja-JP" altLang="en-US" sz="1600" dirty="0" smtClean="0">
                <a:solidFill>
                  <a:srgbClr val="ED7D31"/>
                </a:solidFill>
                <a:latin typeface="BIZ UDP明朝 Medium" panose="02020500000000000000" pitchFamily="18" charset="-128"/>
                <a:ea typeface="BIZ UDP明朝 Medium" panose="02020500000000000000" pitchFamily="18" charset="-128"/>
              </a:rPr>
              <a:t>は</a:t>
            </a:r>
            <a:endParaRPr lang="en-US" altLang="ja-JP" sz="1600" dirty="0" smtClean="0">
              <a:solidFill>
                <a:srgbClr val="ED7D31"/>
              </a:solidFill>
              <a:latin typeface="BIZ UDP明朝 Medium" panose="02020500000000000000" pitchFamily="18" charset="-128"/>
              <a:ea typeface="BIZ UDP明朝 Medium" panose="02020500000000000000" pitchFamily="18" charset="-128"/>
            </a:endParaRPr>
          </a:p>
          <a:p>
            <a:r>
              <a:rPr lang="ja-JP" altLang="en-US" sz="1600" dirty="0">
                <a:solidFill>
                  <a:srgbClr val="ED7D31"/>
                </a:solidFill>
                <a:latin typeface="BIZ UDP明朝 Medium" panose="02020500000000000000" pitchFamily="18" charset="-128"/>
                <a:ea typeface="BIZ UDP明朝 Medium" panose="02020500000000000000" pitchFamily="18" charset="-128"/>
              </a:rPr>
              <a:t> </a:t>
            </a:r>
            <a:r>
              <a:rPr lang="ja-JP" altLang="en-US" sz="1600" dirty="0" smtClean="0">
                <a:solidFill>
                  <a:srgbClr val="ED7D31"/>
                </a:solidFill>
                <a:latin typeface="BIZ UDP明朝 Medium" panose="02020500000000000000" pitchFamily="18" charset="-128"/>
                <a:ea typeface="BIZ UDP明朝 Medium" panose="02020500000000000000" pitchFamily="18" charset="-128"/>
              </a:rPr>
              <a:t>                  要注意</a:t>
            </a:r>
            <a:r>
              <a:rPr lang="ja-JP" altLang="en-US" sz="1600" dirty="0">
                <a:solidFill>
                  <a:srgbClr val="ED7D31"/>
                </a:solidFill>
                <a:latin typeface="BIZ UDP明朝 Medium" panose="02020500000000000000" pitchFamily="18" charset="-128"/>
                <a:ea typeface="BIZ UDP明朝 Medium" panose="02020500000000000000" pitchFamily="18" charset="-128"/>
              </a:rPr>
              <a:t>です</a:t>
            </a:r>
            <a:r>
              <a:rPr lang="ja-JP" altLang="en-US" sz="1600" dirty="0">
                <a:solidFill>
                  <a:prstClr val="black"/>
                </a:solidFill>
                <a:latin typeface="BIZ UDP明朝 Medium" panose="02020500000000000000" pitchFamily="18" charset="-128"/>
                <a:ea typeface="BIZ UDP明朝 Medium" panose="02020500000000000000" pitchFamily="18" charset="-128"/>
              </a:rPr>
              <a:t>。</a:t>
            </a:r>
          </a:p>
        </p:txBody>
      </p:sp>
      <p:sp>
        <p:nvSpPr>
          <p:cNvPr id="17" name="テキスト ボックス 16"/>
          <p:cNvSpPr txBox="1"/>
          <p:nvPr/>
        </p:nvSpPr>
        <p:spPr>
          <a:xfrm>
            <a:off x="92075" y="2012626"/>
            <a:ext cx="8836025" cy="584775"/>
          </a:xfrm>
          <a:prstGeom prst="rect">
            <a:avLst/>
          </a:prstGeom>
          <a:noFill/>
        </p:spPr>
        <p:txBody>
          <a:bodyPr wrap="square" rtlCol="0">
            <a:spAutoFit/>
          </a:bodyPr>
          <a:lstStyle/>
          <a:p>
            <a:r>
              <a:rPr lang="ja-JP" altLang="en-US" sz="1600" dirty="0" smtClean="0">
                <a:solidFill>
                  <a:srgbClr val="FF0000"/>
                </a:solidFill>
                <a:latin typeface="BIZ UDP明朝 Medium" panose="02020500000000000000" pitchFamily="18" charset="-128"/>
                <a:ea typeface="BIZ UDP明朝 Medium" panose="02020500000000000000" pitchFamily="18" charset="-128"/>
              </a:rPr>
              <a:t>経口補水液：</a:t>
            </a:r>
            <a:r>
              <a:rPr lang="ja-JP" altLang="en-US" sz="1600" dirty="0" smtClean="0">
                <a:solidFill>
                  <a:prstClr val="black"/>
                </a:solidFill>
                <a:latin typeface="BIZ UDP明朝 Medium" panose="02020500000000000000" pitchFamily="18" charset="-128"/>
                <a:ea typeface="BIZ UDP明朝 Medium" panose="02020500000000000000" pitchFamily="18" charset="-128"/>
              </a:rPr>
              <a:t>軽度から中等度の脱水状態において不足している水と電解質（ナトリウムなどの塩分）</a:t>
            </a:r>
            <a:endParaRPr lang="en-US" altLang="ja-JP" sz="1600" dirty="0" smtClean="0">
              <a:solidFill>
                <a:prstClr val="black"/>
              </a:solidFill>
              <a:latin typeface="BIZ UDP明朝 Medium" panose="02020500000000000000" pitchFamily="18" charset="-128"/>
              <a:ea typeface="BIZ UDP明朝 Medium" panose="02020500000000000000" pitchFamily="18" charset="-128"/>
            </a:endParaRPr>
          </a:p>
          <a:p>
            <a:r>
              <a:rPr lang="ja-JP" altLang="en-US" sz="1600" dirty="0">
                <a:solidFill>
                  <a:prstClr val="black"/>
                </a:solidFill>
                <a:latin typeface="BIZ UDP明朝 Medium" panose="02020500000000000000" pitchFamily="18" charset="-128"/>
                <a:ea typeface="BIZ UDP明朝 Medium" panose="02020500000000000000" pitchFamily="18" charset="-128"/>
              </a:rPr>
              <a:t> </a:t>
            </a:r>
            <a:r>
              <a:rPr lang="ja-JP" altLang="en-US" sz="1600" dirty="0" smtClean="0">
                <a:solidFill>
                  <a:prstClr val="black"/>
                </a:solidFill>
                <a:latin typeface="BIZ UDP明朝 Medium" panose="02020500000000000000" pitchFamily="18" charset="-128"/>
                <a:ea typeface="BIZ UDP明朝 Medium" panose="02020500000000000000" pitchFamily="18" charset="-128"/>
              </a:rPr>
              <a:t>               をすばやく補給できる飲料</a:t>
            </a:r>
            <a:endParaRPr lang="en-US" altLang="ja-JP" sz="1600" dirty="0" smtClean="0">
              <a:solidFill>
                <a:prstClr val="black"/>
              </a:solidFill>
              <a:latin typeface="BIZ UDP明朝 Medium" panose="02020500000000000000" pitchFamily="18" charset="-128"/>
              <a:ea typeface="BIZ UDP明朝 Medium" panose="02020500000000000000" pitchFamily="18" charset="-128"/>
            </a:endParaRPr>
          </a:p>
        </p:txBody>
      </p:sp>
      <p:sp>
        <p:nvSpPr>
          <p:cNvPr id="2" name="角丸四角形吹き出し 1"/>
          <p:cNvSpPr/>
          <p:nvPr/>
        </p:nvSpPr>
        <p:spPr>
          <a:xfrm>
            <a:off x="8140700" y="555302"/>
            <a:ext cx="2413000" cy="1397000"/>
          </a:xfrm>
          <a:prstGeom prst="wedgeRoundRectCallout">
            <a:avLst>
              <a:gd name="adj1" fmla="val 61356"/>
              <a:gd name="adj2" fmla="val 24031"/>
              <a:gd name="adj3" fmla="val 16667"/>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prstClr val="black"/>
                </a:solidFill>
                <a:latin typeface="BIZ UDP明朝 Medium" panose="02020500000000000000" pitchFamily="18" charset="-128"/>
                <a:ea typeface="BIZ UDP明朝 Medium" panose="02020500000000000000" pitchFamily="18" charset="-128"/>
              </a:rPr>
              <a:t>スポーツ飲料は汗をかいた時の日常使いに。発熱、下痢、嘔吐などの体調不良による脱水症状の改善や、炎天下活動等の脱水予防には経口補水液が良さそうね！</a:t>
            </a:r>
            <a:endParaRPr lang="en-US" altLang="ja-JP" sz="1100" dirty="0" smtClean="0">
              <a:solidFill>
                <a:prstClr val="black"/>
              </a:solidFill>
              <a:latin typeface="BIZ UDP明朝 Medium" panose="02020500000000000000" pitchFamily="18" charset="-128"/>
              <a:ea typeface="BIZ UDP明朝 Medium" panose="02020500000000000000" pitchFamily="18" charset="-128"/>
            </a:endParaRPr>
          </a:p>
          <a:p>
            <a:pPr algn="ctr"/>
            <a:r>
              <a:rPr lang="ja-JP" altLang="en-US" sz="1100" dirty="0" smtClean="0">
                <a:solidFill>
                  <a:prstClr val="black"/>
                </a:solidFill>
                <a:latin typeface="BIZ UDP明朝 Medium" panose="02020500000000000000" pitchFamily="18" charset="-128"/>
                <a:ea typeface="BIZ UDP明朝 Medium" panose="02020500000000000000" pitchFamily="18" charset="-128"/>
              </a:rPr>
              <a:t>ただ糖尿病の方はスポーツドリンクは注意が必要ね。</a:t>
            </a:r>
            <a:endParaRPr lang="ja-JP" altLang="en-US" sz="1100" dirty="0">
              <a:solidFill>
                <a:prstClr val="black"/>
              </a:solidFill>
              <a:latin typeface="BIZ UDP明朝 Medium" panose="02020500000000000000" pitchFamily="18" charset="-128"/>
              <a:ea typeface="BIZ UDP明朝 Medium" panose="02020500000000000000" pitchFamily="18" charset="-128"/>
            </a:endParaRPr>
          </a:p>
        </p:txBody>
      </p:sp>
      <p:pic>
        <p:nvPicPr>
          <p:cNvPr id="1026" name="Picture 2" descr="ひらめき・なるほどのポーズをする主婦のイラスト | かわいい女性の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39805" y="652165"/>
            <a:ext cx="1452195" cy="1452195"/>
          </a:xfrm>
          <a:prstGeom prst="rect">
            <a:avLst/>
          </a:prstGeom>
          <a:noFill/>
          <a:extLst>
            <a:ext uri="{909E8E84-426E-40DD-AFC4-6F175D3DCCD1}">
              <a14:hiddenFill xmlns:a14="http://schemas.microsoft.com/office/drawing/2010/main">
                <a:solidFill>
                  <a:srgbClr val="FFFFFF"/>
                </a:solidFill>
              </a14:hiddenFill>
            </a:ext>
          </a:extLst>
        </p:spPr>
      </p:pic>
      <p:sp>
        <p:nvSpPr>
          <p:cNvPr id="8" name="角丸四角形 7"/>
          <p:cNvSpPr/>
          <p:nvPr/>
        </p:nvSpPr>
        <p:spPr>
          <a:xfrm>
            <a:off x="444500" y="4976087"/>
            <a:ext cx="11021402" cy="1702179"/>
          </a:xfrm>
          <a:prstGeom prst="roundRect">
            <a:avLst/>
          </a:prstGeom>
          <a:noFill/>
          <a:ln w="28575">
            <a:solidFill>
              <a:schemeClr val="accent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 name="正方形/長方形 8"/>
          <p:cNvSpPr/>
          <p:nvPr/>
        </p:nvSpPr>
        <p:spPr>
          <a:xfrm>
            <a:off x="1206501" y="4732243"/>
            <a:ext cx="2184400" cy="4517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rgbClr val="0070C0"/>
                </a:solidFill>
                <a:latin typeface="BIZ UDP明朝 Medium" panose="02020500000000000000" pitchFamily="18" charset="-128"/>
                <a:ea typeface="BIZ UDP明朝 Medium" panose="02020500000000000000" pitchFamily="18" charset="-128"/>
              </a:rPr>
              <a:t>経口補水液の作り方</a:t>
            </a:r>
          </a:p>
        </p:txBody>
      </p:sp>
      <p:sp>
        <p:nvSpPr>
          <p:cNvPr id="12" name="テキスト ボックス 11"/>
          <p:cNvSpPr txBox="1"/>
          <p:nvPr/>
        </p:nvSpPr>
        <p:spPr>
          <a:xfrm>
            <a:off x="800100" y="5094659"/>
            <a:ext cx="6510538" cy="1569660"/>
          </a:xfrm>
          <a:prstGeom prst="rect">
            <a:avLst/>
          </a:prstGeom>
          <a:noFill/>
        </p:spPr>
        <p:txBody>
          <a:bodyPr wrap="square" rtlCol="0">
            <a:spAutoFit/>
          </a:bodyPr>
          <a:lstStyle/>
          <a:p>
            <a:r>
              <a:rPr lang="ja-JP" altLang="en-US" dirty="0" smtClean="0">
                <a:solidFill>
                  <a:prstClr val="black"/>
                </a:solidFill>
                <a:latin typeface="BIZ UDP明朝 Medium" panose="02020500000000000000" pitchFamily="18" charset="-128"/>
                <a:ea typeface="BIZ UDP明朝 Medium" panose="02020500000000000000" pitchFamily="18" charset="-128"/>
              </a:rPr>
              <a:t>・水　　　</a:t>
            </a:r>
            <a:r>
              <a:rPr lang="en-US" altLang="ja-JP" dirty="0" smtClean="0">
                <a:solidFill>
                  <a:prstClr val="black"/>
                </a:solidFill>
                <a:latin typeface="BIZ UDP明朝 Medium" panose="02020500000000000000" pitchFamily="18" charset="-128"/>
                <a:ea typeface="BIZ UDP明朝 Medium" panose="02020500000000000000" pitchFamily="18" charset="-128"/>
              </a:rPr>
              <a:t>500</a:t>
            </a:r>
            <a:r>
              <a:rPr lang="ja-JP" altLang="en-US" dirty="0" smtClean="0">
                <a:solidFill>
                  <a:prstClr val="black"/>
                </a:solidFill>
                <a:latin typeface="BIZ UDP明朝 Medium" panose="02020500000000000000" pitchFamily="18" charset="-128"/>
                <a:ea typeface="BIZ UDP明朝 Medium" panose="02020500000000000000" pitchFamily="18" charset="-128"/>
              </a:rPr>
              <a:t>㎖</a:t>
            </a:r>
            <a:endParaRPr lang="en-US" altLang="ja-JP" dirty="0" smtClean="0">
              <a:solidFill>
                <a:prstClr val="black"/>
              </a:solidFill>
              <a:latin typeface="BIZ UDP明朝 Medium" panose="02020500000000000000" pitchFamily="18" charset="-128"/>
              <a:ea typeface="BIZ UDP明朝 Medium" panose="02020500000000000000" pitchFamily="18" charset="-128"/>
            </a:endParaRPr>
          </a:p>
          <a:p>
            <a:r>
              <a:rPr lang="ja-JP" altLang="en-US" dirty="0" smtClean="0">
                <a:solidFill>
                  <a:prstClr val="black"/>
                </a:solidFill>
                <a:latin typeface="BIZ UDP明朝 Medium" panose="02020500000000000000" pitchFamily="18" charset="-128"/>
                <a:ea typeface="BIZ UDP明朝 Medium" panose="02020500000000000000" pitchFamily="18" charset="-128"/>
              </a:rPr>
              <a:t>・砂糖　　</a:t>
            </a:r>
            <a:r>
              <a:rPr lang="en-US" altLang="ja-JP" dirty="0" smtClean="0">
                <a:solidFill>
                  <a:prstClr val="black"/>
                </a:solidFill>
                <a:latin typeface="BIZ UDP明朝 Medium" panose="02020500000000000000" pitchFamily="18" charset="-128"/>
                <a:ea typeface="BIZ UDP明朝 Medium" panose="02020500000000000000" pitchFamily="18" charset="-128"/>
              </a:rPr>
              <a:t>20</a:t>
            </a:r>
            <a:r>
              <a:rPr lang="ja-JP" altLang="en-US" dirty="0" err="1" smtClean="0">
                <a:solidFill>
                  <a:prstClr val="black"/>
                </a:solidFill>
                <a:latin typeface="BIZ UDP明朝 Medium" panose="02020500000000000000" pitchFamily="18" charset="-128"/>
                <a:ea typeface="BIZ UDP明朝 Medium" panose="02020500000000000000" pitchFamily="18" charset="-128"/>
              </a:rPr>
              <a:t>ｇ</a:t>
            </a:r>
            <a:endParaRPr lang="en-US" altLang="ja-JP" dirty="0" smtClean="0">
              <a:solidFill>
                <a:prstClr val="black"/>
              </a:solidFill>
              <a:latin typeface="BIZ UDP明朝 Medium" panose="02020500000000000000" pitchFamily="18" charset="-128"/>
              <a:ea typeface="BIZ UDP明朝 Medium" panose="02020500000000000000" pitchFamily="18" charset="-128"/>
            </a:endParaRPr>
          </a:p>
          <a:p>
            <a:r>
              <a:rPr lang="ja-JP" altLang="en-US" dirty="0" smtClean="0">
                <a:solidFill>
                  <a:prstClr val="black"/>
                </a:solidFill>
                <a:latin typeface="BIZ UDP明朝 Medium" panose="02020500000000000000" pitchFamily="18" charset="-128"/>
                <a:ea typeface="BIZ UDP明朝 Medium" panose="02020500000000000000" pitchFamily="18" charset="-128"/>
              </a:rPr>
              <a:t>・塩　　　</a:t>
            </a:r>
            <a:r>
              <a:rPr lang="en-US" altLang="ja-JP" dirty="0" smtClean="0">
                <a:solidFill>
                  <a:prstClr val="black"/>
                </a:solidFill>
                <a:latin typeface="BIZ UDP明朝 Medium" panose="02020500000000000000" pitchFamily="18" charset="-128"/>
                <a:ea typeface="BIZ UDP明朝 Medium" panose="02020500000000000000" pitchFamily="18" charset="-128"/>
              </a:rPr>
              <a:t>1.5</a:t>
            </a:r>
            <a:r>
              <a:rPr lang="ja-JP" altLang="en-US" dirty="0" err="1" smtClean="0">
                <a:solidFill>
                  <a:prstClr val="black"/>
                </a:solidFill>
                <a:latin typeface="BIZ UDP明朝 Medium" panose="02020500000000000000" pitchFamily="18" charset="-128"/>
                <a:ea typeface="BIZ UDP明朝 Medium" panose="02020500000000000000" pitchFamily="18" charset="-128"/>
              </a:rPr>
              <a:t>ｇ</a:t>
            </a:r>
            <a:endParaRPr lang="en-US" altLang="ja-JP" dirty="0" smtClean="0">
              <a:solidFill>
                <a:prstClr val="black"/>
              </a:solidFill>
              <a:latin typeface="BIZ UDP明朝 Medium" panose="02020500000000000000" pitchFamily="18" charset="-128"/>
              <a:ea typeface="BIZ UDP明朝 Medium" panose="02020500000000000000" pitchFamily="18" charset="-128"/>
            </a:endParaRPr>
          </a:p>
          <a:p>
            <a:r>
              <a:rPr lang="en-US" altLang="ja-JP" sz="1400" dirty="0" smtClean="0">
                <a:solidFill>
                  <a:prstClr val="black"/>
                </a:solidFill>
                <a:latin typeface="BIZ UDP明朝 Medium" panose="02020500000000000000" pitchFamily="18" charset="-128"/>
                <a:ea typeface="BIZ UDP明朝 Medium" panose="02020500000000000000" pitchFamily="18" charset="-128"/>
              </a:rPr>
              <a:t>※</a:t>
            </a:r>
            <a:r>
              <a:rPr lang="ja-JP" altLang="en-US" sz="1400" dirty="0" smtClean="0">
                <a:solidFill>
                  <a:prstClr val="black"/>
                </a:solidFill>
                <a:latin typeface="BIZ UDP明朝 Medium" panose="02020500000000000000" pitchFamily="18" charset="-128"/>
                <a:ea typeface="BIZ UDP明朝 Medium" panose="02020500000000000000" pitchFamily="18" charset="-128"/>
              </a:rPr>
              <a:t>レモン汁を少し入れると風味も良くなりミネラル補給にもなります</a:t>
            </a:r>
            <a:endParaRPr lang="en-US" altLang="ja-JP" sz="1400" dirty="0" smtClean="0">
              <a:solidFill>
                <a:prstClr val="black"/>
              </a:solidFill>
              <a:latin typeface="BIZ UDP明朝 Medium" panose="02020500000000000000" pitchFamily="18" charset="-128"/>
              <a:ea typeface="BIZ UDP明朝 Medium" panose="02020500000000000000" pitchFamily="18" charset="-128"/>
            </a:endParaRPr>
          </a:p>
          <a:p>
            <a:r>
              <a:rPr lang="en-US" altLang="ja-JP" sz="1400" dirty="0" smtClean="0">
                <a:solidFill>
                  <a:prstClr val="black"/>
                </a:solidFill>
                <a:latin typeface="BIZ UDP明朝 Medium" panose="02020500000000000000" pitchFamily="18" charset="-128"/>
                <a:ea typeface="BIZ UDP明朝 Medium" panose="02020500000000000000" pitchFamily="18" charset="-128"/>
              </a:rPr>
              <a:t>※</a:t>
            </a:r>
            <a:r>
              <a:rPr lang="ja-JP" altLang="en-US" sz="1400" dirty="0" smtClean="0">
                <a:solidFill>
                  <a:prstClr val="black"/>
                </a:solidFill>
                <a:latin typeface="BIZ UDP明朝 Medium" panose="02020500000000000000" pitchFamily="18" charset="-128"/>
                <a:ea typeface="BIZ UDP明朝 Medium" panose="02020500000000000000" pitchFamily="18" charset="-128"/>
              </a:rPr>
              <a:t>作ったものはその日のうちに飲み切って下さい</a:t>
            </a:r>
            <a:endParaRPr lang="en-US" altLang="ja-JP" sz="1400" dirty="0" smtClean="0">
              <a:solidFill>
                <a:prstClr val="black"/>
              </a:solidFill>
              <a:latin typeface="BIZ UDP明朝 Medium" panose="02020500000000000000" pitchFamily="18" charset="-128"/>
              <a:ea typeface="BIZ UDP明朝 Medium" panose="02020500000000000000" pitchFamily="18" charset="-128"/>
            </a:endParaRPr>
          </a:p>
          <a:p>
            <a:r>
              <a:rPr lang="en-US" altLang="ja-JP" sz="1400" dirty="0" smtClean="0">
                <a:solidFill>
                  <a:prstClr val="black"/>
                </a:solidFill>
                <a:latin typeface="BIZ UDP明朝 Medium" panose="02020500000000000000" pitchFamily="18" charset="-128"/>
                <a:ea typeface="BIZ UDP明朝 Medium" panose="02020500000000000000" pitchFamily="18" charset="-128"/>
              </a:rPr>
              <a:t>※</a:t>
            </a:r>
            <a:r>
              <a:rPr lang="ja-JP" altLang="en-US" sz="1400" dirty="0" smtClean="0">
                <a:solidFill>
                  <a:prstClr val="black"/>
                </a:solidFill>
                <a:latin typeface="BIZ UDP明朝 Medium" panose="02020500000000000000" pitchFamily="18" charset="-128"/>
                <a:ea typeface="BIZ UDP明朝 Medium" panose="02020500000000000000" pitchFamily="18" charset="-128"/>
              </a:rPr>
              <a:t>この補水液は、経口補水液がない場合の緊急的な対処として使用してください</a:t>
            </a:r>
            <a:endParaRPr lang="ja-JP" altLang="en-US" sz="1400" dirty="0">
              <a:solidFill>
                <a:prstClr val="black"/>
              </a:solidFill>
              <a:latin typeface="BIZ UDP明朝 Medium" panose="02020500000000000000" pitchFamily="18" charset="-128"/>
              <a:ea typeface="BIZ UDP明朝 Medium" panose="02020500000000000000" pitchFamily="18" charset="-128"/>
            </a:endParaRPr>
          </a:p>
        </p:txBody>
      </p:sp>
      <p:pic>
        <p:nvPicPr>
          <p:cNvPr id="1028" name="Picture 4" descr="水の入ったペットボトルのイラスト | かわいいフリー素材集 いらすとや"/>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32637" y="5073748"/>
            <a:ext cx="784225" cy="109487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ペットボトルのキャップのイラスト | かわいいフリー素材集 いらすとや"/>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15494" y="5289671"/>
            <a:ext cx="337987" cy="337987"/>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6" descr="ペットボトルのキャップのイラスト | かわいいフリー素材集 いらすとや"/>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759106" y="5478217"/>
            <a:ext cx="337987" cy="337987"/>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6" descr="ペットボトルのキャップのイラスト | かわいいフリー素材集 いらすとや"/>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094932" y="5326058"/>
            <a:ext cx="337987" cy="337987"/>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使い捨てスプーン | イラスト無料｜イラストの知りたい！"/>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55078" r="1301" b="3880"/>
          <a:stretch/>
        </p:blipFill>
        <p:spPr bwMode="auto">
          <a:xfrm rot="20249219">
            <a:off x="9945546" y="5359294"/>
            <a:ext cx="1067175" cy="443765"/>
          </a:xfrm>
          <a:prstGeom prst="rect">
            <a:avLst/>
          </a:prstGeom>
          <a:noFill/>
          <a:extLst>
            <a:ext uri="{909E8E84-426E-40DD-AFC4-6F175D3DCCD1}">
              <a14:hiddenFill xmlns:a14="http://schemas.microsoft.com/office/drawing/2010/main">
                <a:solidFill>
                  <a:srgbClr val="FFFFFF"/>
                </a:solidFill>
              </a14:hiddenFill>
            </a:ext>
          </a:extLst>
        </p:spPr>
      </p:pic>
      <p:sp>
        <p:nvSpPr>
          <p:cNvPr id="13" name="二等辺三角形 12"/>
          <p:cNvSpPr/>
          <p:nvPr/>
        </p:nvSpPr>
        <p:spPr>
          <a:xfrm rot="3447683">
            <a:off x="9943963" y="4849573"/>
            <a:ext cx="466538" cy="922548"/>
          </a:xfrm>
          <a:prstGeom prst="triangle">
            <a:avLst>
              <a:gd name="adj" fmla="val 10000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 name="正方形/長方形 13"/>
          <p:cNvSpPr/>
          <p:nvPr/>
        </p:nvSpPr>
        <p:spPr>
          <a:xfrm rot="3080678">
            <a:off x="10649624" y="5220827"/>
            <a:ext cx="408887" cy="69529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8" name="正方形/長方形 17"/>
          <p:cNvSpPr/>
          <p:nvPr/>
        </p:nvSpPr>
        <p:spPr>
          <a:xfrm rot="3022041">
            <a:off x="10473496" y="4962337"/>
            <a:ext cx="191074" cy="61342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1" name="正方形/長方形 20"/>
          <p:cNvSpPr/>
          <p:nvPr/>
        </p:nvSpPr>
        <p:spPr>
          <a:xfrm>
            <a:off x="4510087" y="5200794"/>
            <a:ext cx="1445114" cy="337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2" name="正方形/長方形 21"/>
          <p:cNvSpPr/>
          <p:nvPr/>
        </p:nvSpPr>
        <p:spPr>
          <a:xfrm>
            <a:off x="6642100" y="5821313"/>
            <a:ext cx="1811705" cy="457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smtClean="0">
                <a:solidFill>
                  <a:prstClr val="black"/>
                </a:solidFill>
                <a:latin typeface="BIZ UDP明朝 Medium" panose="02020500000000000000" pitchFamily="18" charset="-128"/>
                <a:ea typeface="BIZ UDP明朝 Medium" panose="02020500000000000000" pitchFamily="18" charset="-128"/>
              </a:rPr>
              <a:t>500</a:t>
            </a:r>
            <a:r>
              <a:rPr lang="ja-JP" altLang="en-US" sz="1200" b="1" dirty="0" smtClean="0">
                <a:solidFill>
                  <a:prstClr val="black"/>
                </a:solidFill>
                <a:latin typeface="BIZ UDP明朝 Medium" panose="02020500000000000000" pitchFamily="18" charset="-128"/>
                <a:ea typeface="BIZ UDP明朝 Medium" panose="02020500000000000000" pitchFamily="18" charset="-128"/>
              </a:rPr>
              <a:t>㎖ペットボトル</a:t>
            </a:r>
            <a:endParaRPr lang="en-US" altLang="ja-JP" sz="1200" b="1" dirty="0" smtClean="0">
              <a:solidFill>
                <a:prstClr val="black"/>
              </a:solidFill>
              <a:latin typeface="BIZ UDP明朝 Medium" panose="02020500000000000000" pitchFamily="18" charset="-128"/>
              <a:ea typeface="BIZ UDP明朝 Medium" panose="02020500000000000000" pitchFamily="18" charset="-128"/>
            </a:endParaRPr>
          </a:p>
          <a:p>
            <a:pPr algn="ctr"/>
            <a:r>
              <a:rPr lang="en-US" altLang="ja-JP" sz="1600" b="1" dirty="0" smtClean="0">
                <a:solidFill>
                  <a:prstClr val="black"/>
                </a:solidFill>
                <a:latin typeface="BIZ UDP明朝 Medium" panose="02020500000000000000" pitchFamily="18" charset="-128"/>
                <a:ea typeface="BIZ UDP明朝 Medium" panose="02020500000000000000" pitchFamily="18" charset="-128"/>
              </a:rPr>
              <a:t>1</a:t>
            </a:r>
            <a:r>
              <a:rPr lang="ja-JP" altLang="en-US" sz="1600" b="1" dirty="0" smtClean="0">
                <a:solidFill>
                  <a:prstClr val="black"/>
                </a:solidFill>
                <a:latin typeface="BIZ UDP明朝 Medium" panose="02020500000000000000" pitchFamily="18" charset="-128"/>
                <a:ea typeface="BIZ UDP明朝 Medium" panose="02020500000000000000" pitchFamily="18" charset="-128"/>
              </a:rPr>
              <a:t>本</a:t>
            </a:r>
            <a:endParaRPr lang="ja-JP" altLang="en-US" sz="1600" b="1" dirty="0">
              <a:solidFill>
                <a:prstClr val="black"/>
              </a:solidFill>
              <a:latin typeface="BIZ UDP明朝 Medium" panose="02020500000000000000" pitchFamily="18" charset="-128"/>
              <a:ea typeface="BIZ UDP明朝 Medium" panose="02020500000000000000" pitchFamily="18" charset="-128"/>
            </a:endParaRPr>
          </a:p>
        </p:txBody>
      </p:sp>
      <p:sp>
        <p:nvSpPr>
          <p:cNvPr id="23" name="テキスト ボックス 22"/>
          <p:cNvSpPr txBox="1"/>
          <p:nvPr/>
        </p:nvSpPr>
        <p:spPr>
          <a:xfrm>
            <a:off x="8359753" y="5813827"/>
            <a:ext cx="1600100" cy="492443"/>
          </a:xfrm>
          <a:prstGeom prst="rect">
            <a:avLst/>
          </a:prstGeom>
          <a:noFill/>
        </p:spPr>
        <p:txBody>
          <a:bodyPr wrap="square" rtlCol="0">
            <a:spAutoFit/>
          </a:bodyPr>
          <a:lstStyle/>
          <a:p>
            <a:r>
              <a:rPr lang="ja-JP" altLang="en-US" sz="1200" b="1" dirty="0" smtClean="0">
                <a:solidFill>
                  <a:prstClr val="black"/>
                </a:solidFill>
                <a:latin typeface="BIZ UDP明朝 Medium" panose="02020500000000000000" pitchFamily="18" charset="-128"/>
                <a:ea typeface="BIZ UDP明朝 Medium" panose="02020500000000000000" pitchFamily="18" charset="-128"/>
              </a:rPr>
              <a:t>ペットボトルキャップ</a:t>
            </a:r>
            <a:endParaRPr lang="en-US" altLang="ja-JP" sz="1200" b="1" dirty="0" smtClean="0">
              <a:solidFill>
                <a:prstClr val="black"/>
              </a:solidFill>
              <a:latin typeface="BIZ UDP明朝 Medium" panose="02020500000000000000" pitchFamily="18" charset="-128"/>
              <a:ea typeface="BIZ UDP明朝 Medium" panose="02020500000000000000" pitchFamily="18" charset="-128"/>
            </a:endParaRPr>
          </a:p>
          <a:p>
            <a:r>
              <a:rPr lang="ja-JP" altLang="en-US" sz="1200" b="1" dirty="0">
                <a:solidFill>
                  <a:prstClr val="black"/>
                </a:solidFill>
                <a:latin typeface="BIZ UDP明朝 Medium" panose="02020500000000000000" pitchFamily="18" charset="-128"/>
                <a:ea typeface="BIZ UDP明朝 Medium" panose="02020500000000000000" pitchFamily="18" charset="-128"/>
              </a:rPr>
              <a:t>　</a:t>
            </a:r>
            <a:r>
              <a:rPr lang="ja-JP" altLang="en-US" sz="1400" b="1" dirty="0" smtClean="0">
                <a:solidFill>
                  <a:prstClr val="black"/>
                </a:solidFill>
                <a:latin typeface="BIZ UDP明朝 Medium" panose="02020500000000000000" pitchFamily="18" charset="-128"/>
                <a:ea typeface="BIZ UDP明朝 Medium" panose="02020500000000000000" pitchFamily="18" charset="-128"/>
              </a:rPr>
              <a:t>すりきり</a:t>
            </a:r>
            <a:r>
              <a:rPr lang="en-US" altLang="ja-JP" sz="1400" b="1" dirty="0" smtClean="0">
                <a:solidFill>
                  <a:prstClr val="black"/>
                </a:solidFill>
                <a:latin typeface="BIZ UDP明朝 Medium" panose="02020500000000000000" pitchFamily="18" charset="-128"/>
                <a:ea typeface="BIZ UDP明朝 Medium" panose="02020500000000000000" pitchFamily="18" charset="-128"/>
              </a:rPr>
              <a:t>3</a:t>
            </a:r>
            <a:r>
              <a:rPr lang="ja-JP" altLang="en-US" sz="1400" b="1" dirty="0" smtClean="0">
                <a:solidFill>
                  <a:prstClr val="black"/>
                </a:solidFill>
                <a:latin typeface="BIZ UDP明朝 Medium" panose="02020500000000000000" pitchFamily="18" charset="-128"/>
                <a:ea typeface="BIZ UDP明朝 Medium" panose="02020500000000000000" pitchFamily="18" charset="-128"/>
              </a:rPr>
              <a:t>杯</a:t>
            </a:r>
            <a:endParaRPr lang="ja-JP" altLang="en-US" sz="1400" b="1" dirty="0">
              <a:solidFill>
                <a:prstClr val="black"/>
              </a:solidFill>
              <a:latin typeface="BIZ UDP明朝 Medium" panose="02020500000000000000" pitchFamily="18" charset="-128"/>
              <a:ea typeface="BIZ UDP明朝 Medium" panose="02020500000000000000" pitchFamily="18" charset="-128"/>
            </a:endParaRPr>
          </a:p>
        </p:txBody>
      </p:sp>
      <p:sp>
        <p:nvSpPr>
          <p:cNvPr id="24" name="テキスト ボックス 23"/>
          <p:cNvSpPr txBox="1"/>
          <p:nvPr/>
        </p:nvSpPr>
        <p:spPr>
          <a:xfrm>
            <a:off x="10353229" y="5796168"/>
            <a:ext cx="1297857" cy="492443"/>
          </a:xfrm>
          <a:prstGeom prst="rect">
            <a:avLst/>
          </a:prstGeom>
          <a:noFill/>
        </p:spPr>
        <p:txBody>
          <a:bodyPr wrap="square" rtlCol="0">
            <a:spAutoFit/>
          </a:bodyPr>
          <a:lstStyle/>
          <a:p>
            <a:r>
              <a:rPr lang="ja-JP" altLang="en-US" sz="1200" b="1" dirty="0" smtClean="0">
                <a:solidFill>
                  <a:prstClr val="black"/>
                </a:solidFill>
                <a:latin typeface="BIZ UDP明朝 Medium" panose="02020500000000000000" pitchFamily="18" charset="-128"/>
                <a:ea typeface="BIZ UDP明朝 Medium" panose="02020500000000000000" pitchFamily="18" charset="-128"/>
              </a:rPr>
              <a:t>透明スプーン</a:t>
            </a:r>
            <a:endParaRPr lang="en-US" altLang="ja-JP" sz="1200" b="1" dirty="0" smtClean="0">
              <a:solidFill>
                <a:prstClr val="black"/>
              </a:solidFill>
              <a:latin typeface="BIZ UDP明朝 Medium" panose="02020500000000000000" pitchFamily="18" charset="-128"/>
              <a:ea typeface="BIZ UDP明朝 Medium" panose="02020500000000000000" pitchFamily="18" charset="-128"/>
            </a:endParaRPr>
          </a:p>
          <a:p>
            <a:r>
              <a:rPr lang="ja-JP" altLang="en-US" sz="1400" b="1" dirty="0" smtClean="0">
                <a:solidFill>
                  <a:prstClr val="black"/>
                </a:solidFill>
                <a:latin typeface="BIZ UDP明朝 Medium" panose="02020500000000000000" pitchFamily="18" charset="-128"/>
                <a:ea typeface="BIZ UDP明朝 Medium" panose="02020500000000000000" pitchFamily="18" charset="-128"/>
              </a:rPr>
              <a:t>すりきり</a:t>
            </a:r>
            <a:r>
              <a:rPr lang="en-US" altLang="ja-JP" sz="1400" b="1" dirty="0" smtClean="0">
                <a:solidFill>
                  <a:prstClr val="black"/>
                </a:solidFill>
                <a:latin typeface="BIZ UDP明朝 Medium" panose="02020500000000000000" pitchFamily="18" charset="-128"/>
                <a:ea typeface="BIZ UDP明朝 Medium" panose="02020500000000000000" pitchFamily="18" charset="-128"/>
              </a:rPr>
              <a:t>1</a:t>
            </a:r>
            <a:r>
              <a:rPr lang="ja-JP" altLang="en-US" sz="1400" b="1" dirty="0" smtClean="0">
                <a:solidFill>
                  <a:prstClr val="black"/>
                </a:solidFill>
                <a:latin typeface="BIZ UDP明朝 Medium" panose="02020500000000000000" pitchFamily="18" charset="-128"/>
                <a:ea typeface="BIZ UDP明朝 Medium" panose="02020500000000000000" pitchFamily="18" charset="-128"/>
              </a:rPr>
              <a:t>杯</a:t>
            </a:r>
            <a:endParaRPr lang="ja-JP" altLang="en-US" sz="1400" b="1" dirty="0">
              <a:solidFill>
                <a:prstClr val="black"/>
              </a:solidFill>
              <a:latin typeface="BIZ UDP明朝 Medium" panose="02020500000000000000" pitchFamily="18" charset="-128"/>
              <a:ea typeface="BIZ UDP明朝 Medium" panose="02020500000000000000" pitchFamily="18" charset="-128"/>
            </a:endParaRPr>
          </a:p>
        </p:txBody>
      </p:sp>
      <p:sp>
        <p:nvSpPr>
          <p:cNvPr id="25" name="テキスト ボックス 24"/>
          <p:cNvSpPr txBox="1"/>
          <p:nvPr/>
        </p:nvSpPr>
        <p:spPr>
          <a:xfrm>
            <a:off x="6906883" y="4989890"/>
            <a:ext cx="381244" cy="338554"/>
          </a:xfrm>
          <a:prstGeom prst="rect">
            <a:avLst/>
          </a:prstGeom>
          <a:noFill/>
        </p:spPr>
        <p:txBody>
          <a:bodyPr wrap="square" rtlCol="0">
            <a:spAutoFit/>
          </a:bodyPr>
          <a:lstStyle/>
          <a:p>
            <a:r>
              <a:rPr lang="ja-JP" altLang="en-US" sz="1600" dirty="0" smtClean="0">
                <a:solidFill>
                  <a:srgbClr val="0070C0"/>
                </a:solidFill>
                <a:latin typeface="BIZ UDP明朝 Medium" panose="02020500000000000000" pitchFamily="18" charset="-128"/>
                <a:ea typeface="BIZ UDP明朝 Medium" panose="02020500000000000000" pitchFamily="18" charset="-128"/>
              </a:rPr>
              <a:t>水</a:t>
            </a:r>
            <a:endParaRPr lang="ja-JP" altLang="en-US" sz="1600" dirty="0">
              <a:solidFill>
                <a:srgbClr val="0070C0"/>
              </a:solidFill>
              <a:latin typeface="BIZ UDP明朝 Medium" panose="02020500000000000000" pitchFamily="18" charset="-128"/>
              <a:ea typeface="BIZ UDP明朝 Medium" panose="02020500000000000000" pitchFamily="18" charset="-128"/>
            </a:endParaRPr>
          </a:p>
        </p:txBody>
      </p:sp>
      <p:sp>
        <p:nvSpPr>
          <p:cNvPr id="26" name="正方形/長方形 25"/>
          <p:cNvSpPr/>
          <p:nvPr/>
        </p:nvSpPr>
        <p:spPr>
          <a:xfrm>
            <a:off x="8453019" y="4972293"/>
            <a:ext cx="1032315" cy="338554"/>
          </a:xfrm>
          <a:prstGeom prst="rect">
            <a:avLst/>
          </a:prstGeom>
        </p:spPr>
        <p:txBody>
          <a:bodyPr wrap="square">
            <a:spAutoFit/>
          </a:bodyPr>
          <a:lstStyle/>
          <a:p>
            <a:r>
              <a:rPr lang="ja-JP" altLang="en-US" sz="1600" dirty="0" smtClean="0">
                <a:solidFill>
                  <a:srgbClr val="0070C0"/>
                </a:solidFill>
                <a:latin typeface="BIZ UDP明朝 Medium" panose="02020500000000000000" pitchFamily="18" charset="-128"/>
                <a:ea typeface="BIZ UDP明朝 Medium" panose="02020500000000000000" pitchFamily="18" charset="-128"/>
              </a:rPr>
              <a:t>砂糖</a:t>
            </a:r>
            <a:r>
              <a:rPr lang="en-US" altLang="ja-JP" sz="1600" dirty="0" smtClean="0">
                <a:solidFill>
                  <a:srgbClr val="0070C0"/>
                </a:solidFill>
                <a:latin typeface="BIZ UDP明朝 Medium" panose="02020500000000000000" pitchFamily="18" charset="-128"/>
                <a:ea typeface="BIZ UDP明朝 Medium" panose="02020500000000000000" pitchFamily="18" charset="-128"/>
              </a:rPr>
              <a:t>20</a:t>
            </a:r>
            <a:r>
              <a:rPr lang="ja-JP" altLang="en-US" sz="1600" dirty="0" smtClean="0">
                <a:solidFill>
                  <a:srgbClr val="0070C0"/>
                </a:solidFill>
                <a:latin typeface="BIZ UDP明朝 Medium" panose="02020500000000000000" pitchFamily="18" charset="-128"/>
                <a:ea typeface="BIZ UDP明朝 Medium" panose="02020500000000000000" pitchFamily="18" charset="-128"/>
              </a:rPr>
              <a:t>ｇ</a:t>
            </a:r>
            <a:endParaRPr lang="ja-JP" altLang="en-US" sz="1600" dirty="0">
              <a:solidFill>
                <a:srgbClr val="0070C0"/>
              </a:solidFill>
              <a:latin typeface="BIZ UDP明朝 Medium" panose="02020500000000000000" pitchFamily="18" charset="-128"/>
              <a:ea typeface="BIZ UDP明朝 Medium" panose="02020500000000000000" pitchFamily="18" charset="-128"/>
            </a:endParaRPr>
          </a:p>
        </p:txBody>
      </p:sp>
      <p:sp>
        <p:nvSpPr>
          <p:cNvPr id="27" name="正方形/長方形 26"/>
          <p:cNvSpPr/>
          <p:nvPr/>
        </p:nvSpPr>
        <p:spPr>
          <a:xfrm>
            <a:off x="9924816" y="4972293"/>
            <a:ext cx="840295" cy="338554"/>
          </a:xfrm>
          <a:prstGeom prst="rect">
            <a:avLst/>
          </a:prstGeom>
        </p:spPr>
        <p:txBody>
          <a:bodyPr wrap="none">
            <a:spAutoFit/>
          </a:bodyPr>
          <a:lstStyle/>
          <a:p>
            <a:r>
              <a:rPr lang="ja-JP" altLang="en-US" sz="1600" dirty="0" smtClean="0">
                <a:solidFill>
                  <a:srgbClr val="0070C0"/>
                </a:solidFill>
                <a:latin typeface="BIZ UDP明朝 Medium" panose="02020500000000000000" pitchFamily="18" charset="-128"/>
                <a:ea typeface="BIZ UDP明朝 Medium" panose="02020500000000000000" pitchFamily="18" charset="-128"/>
              </a:rPr>
              <a:t>塩</a:t>
            </a:r>
            <a:r>
              <a:rPr lang="en-US" altLang="ja-JP" sz="1600" dirty="0" smtClean="0">
                <a:solidFill>
                  <a:srgbClr val="0070C0"/>
                </a:solidFill>
                <a:latin typeface="BIZ UDP明朝 Medium" panose="02020500000000000000" pitchFamily="18" charset="-128"/>
                <a:ea typeface="BIZ UDP明朝 Medium" panose="02020500000000000000" pitchFamily="18" charset="-128"/>
              </a:rPr>
              <a:t>1.5</a:t>
            </a:r>
            <a:r>
              <a:rPr lang="ja-JP" altLang="en-US" sz="1600" dirty="0" smtClean="0">
                <a:solidFill>
                  <a:srgbClr val="0070C0"/>
                </a:solidFill>
                <a:latin typeface="BIZ UDP明朝 Medium" panose="02020500000000000000" pitchFamily="18" charset="-128"/>
                <a:ea typeface="BIZ UDP明朝 Medium" panose="02020500000000000000" pitchFamily="18" charset="-128"/>
              </a:rPr>
              <a:t>ｇ</a:t>
            </a:r>
            <a:endParaRPr lang="ja-JP" altLang="en-US" sz="1600" dirty="0">
              <a:solidFill>
                <a:srgbClr val="0070C0"/>
              </a:solidFill>
              <a:latin typeface="BIZ UDP明朝 Medium" panose="02020500000000000000" pitchFamily="18" charset="-128"/>
              <a:ea typeface="BIZ UDP明朝 Medium" panose="02020500000000000000" pitchFamily="18" charset="-128"/>
            </a:endParaRPr>
          </a:p>
        </p:txBody>
      </p:sp>
    </p:spTree>
    <p:extLst>
      <p:ext uri="{BB962C8B-B14F-4D97-AF65-F5344CB8AC3E}">
        <p14:creationId xmlns:p14="http://schemas.microsoft.com/office/powerpoint/2010/main" val="36581059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202</Words>
  <Application>Microsoft Office PowerPoint</Application>
  <PresentationFormat>ワイド画面</PresentationFormat>
  <Paragraphs>42</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BIZ UDP明朝 Medium</vt:lpstr>
      <vt:lpstr>ＭＳ Ｐゴシック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Harada-rd</dc:creator>
  <cp:lastModifiedBy>Harada-rd</cp:lastModifiedBy>
  <cp:revision>6</cp:revision>
  <dcterms:created xsi:type="dcterms:W3CDTF">2021-12-21T06:53:58Z</dcterms:created>
  <dcterms:modified xsi:type="dcterms:W3CDTF">2023-06-29T05:42:44Z</dcterms:modified>
</cp:coreProperties>
</file>