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9" autoAdjust="0"/>
    <p:restoredTop sz="94660"/>
  </p:normalViewPr>
  <p:slideViewPr>
    <p:cSldViewPr snapToGrid="0">
      <p:cViewPr varScale="1">
        <p:scale>
          <a:sx n="76" d="100"/>
          <a:sy n="76" d="100"/>
        </p:scale>
        <p:origin x="132" y="7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305AB28-8551-495C-80C8-0847C83A507D}" type="datetimeFigureOut">
              <a:rPr kumimoji="1" lang="ja-JP" altLang="en-US" smtClean="0"/>
              <a:t>2022/1/4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6440924-025A-4B95-B136-119C36296946}" type="slidenum">
              <a:rPr kumimoji="1" lang="ja-JP" altLang="en-US" smtClean="0"/>
              <a:t>‹#›</a:t>
            </a:fld>
            <a:endParaRPr kumimoji="1" lang="ja-JP" altLang="en-US"/>
          </a:p>
        </p:txBody>
      </p:sp>
    </p:spTree>
    <p:extLst>
      <p:ext uri="{BB962C8B-B14F-4D97-AF65-F5344CB8AC3E}">
        <p14:creationId xmlns:p14="http://schemas.microsoft.com/office/powerpoint/2010/main" val="1922054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05AB28-8551-495C-80C8-0847C83A507D}" type="datetimeFigureOut">
              <a:rPr kumimoji="1" lang="ja-JP" altLang="en-US" smtClean="0"/>
              <a:t>2022/1/4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6440924-025A-4B95-B136-119C36296946}" type="slidenum">
              <a:rPr kumimoji="1" lang="ja-JP" altLang="en-US" smtClean="0"/>
              <a:t>‹#›</a:t>
            </a:fld>
            <a:endParaRPr kumimoji="1" lang="ja-JP" altLang="en-US"/>
          </a:p>
        </p:txBody>
      </p:sp>
    </p:spTree>
    <p:extLst>
      <p:ext uri="{BB962C8B-B14F-4D97-AF65-F5344CB8AC3E}">
        <p14:creationId xmlns:p14="http://schemas.microsoft.com/office/powerpoint/2010/main" val="4087799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05AB28-8551-495C-80C8-0847C83A507D}" type="datetimeFigureOut">
              <a:rPr kumimoji="1" lang="ja-JP" altLang="en-US" smtClean="0"/>
              <a:t>2022/1/4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6440924-025A-4B95-B136-119C36296946}" type="slidenum">
              <a:rPr kumimoji="1" lang="ja-JP" altLang="en-US" smtClean="0"/>
              <a:t>‹#›</a:t>
            </a:fld>
            <a:endParaRPr kumimoji="1" lang="ja-JP" altLang="en-US"/>
          </a:p>
        </p:txBody>
      </p:sp>
    </p:spTree>
    <p:extLst>
      <p:ext uri="{BB962C8B-B14F-4D97-AF65-F5344CB8AC3E}">
        <p14:creationId xmlns:p14="http://schemas.microsoft.com/office/powerpoint/2010/main" val="2447094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05AB28-8551-495C-80C8-0847C83A507D}" type="datetimeFigureOut">
              <a:rPr kumimoji="1" lang="ja-JP" altLang="en-US" smtClean="0"/>
              <a:t>2022/1/4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6440924-025A-4B95-B136-119C36296946}" type="slidenum">
              <a:rPr kumimoji="1" lang="ja-JP" altLang="en-US" smtClean="0"/>
              <a:t>‹#›</a:t>
            </a:fld>
            <a:endParaRPr kumimoji="1" lang="ja-JP" altLang="en-US"/>
          </a:p>
        </p:txBody>
      </p:sp>
    </p:spTree>
    <p:extLst>
      <p:ext uri="{BB962C8B-B14F-4D97-AF65-F5344CB8AC3E}">
        <p14:creationId xmlns:p14="http://schemas.microsoft.com/office/powerpoint/2010/main" val="2799546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305AB28-8551-495C-80C8-0847C83A507D}" type="datetimeFigureOut">
              <a:rPr kumimoji="1" lang="ja-JP" altLang="en-US" smtClean="0"/>
              <a:t>2022/1/4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6440924-025A-4B95-B136-119C36296946}" type="slidenum">
              <a:rPr kumimoji="1" lang="ja-JP" altLang="en-US" smtClean="0"/>
              <a:t>‹#›</a:t>
            </a:fld>
            <a:endParaRPr kumimoji="1" lang="ja-JP" altLang="en-US"/>
          </a:p>
        </p:txBody>
      </p:sp>
    </p:spTree>
    <p:extLst>
      <p:ext uri="{BB962C8B-B14F-4D97-AF65-F5344CB8AC3E}">
        <p14:creationId xmlns:p14="http://schemas.microsoft.com/office/powerpoint/2010/main" val="123227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305AB28-8551-495C-80C8-0847C83A507D}" type="datetimeFigureOut">
              <a:rPr kumimoji="1" lang="ja-JP" altLang="en-US" smtClean="0"/>
              <a:t>2022/1/4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6440924-025A-4B95-B136-119C36296946}" type="slidenum">
              <a:rPr kumimoji="1" lang="ja-JP" altLang="en-US" smtClean="0"/>
              <a:t>‹#›</a:t>
            </a:fld>
            <a:endParaRPr kumimoji="1" lang="ja-JP" altLang="en-US"/>
          </a:p>
        </p:txBody>
      </p:sp>
    </p:spTree>
    <p:extLst>
      <p:ext uri="{BB962C8B-B14F-4D97-AF65-F5344CB8AC3E}">
        <p14:creationId xmlns:p14="http://schemas.microsoft.com/office/powerpoint/2010/main" val="3231463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305AB28-8551-495C-80C8-0847C83A507D}" type="datetimeFigureOut">
              <a:rPr kumimoji="1" lang="ja-JP" altLang="en-US" smtClean="0"/>
              <a:t>2022/1/4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6440924-025A-4B95-B136-119C36296946}" type="slidenum">
              <a:rPr kumimoji="1" lang="ja-JP" altLang="en-US" smtClean="0"/>
              <a:t>‹#›</a:t>
            </a:fld>
            <a:endParaRPr kumimoji="1" lang="ja-JP" altLang="en-US"/>
          </a:p>
        </p:txBody>
      </p:sp>
    </p:spTree>
    <p:extLst>
      <p:ext uri="{BB962C8B-B14F-4D97-AF65-F5344CB8AC3E}">
        <p14:creationId xmlns:p14="http://schemas.microsoft.com/office/powerpoint/2010/main" val="1071216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305AB28-8551-495C-80C8-0847C83A507D}" type="datetimeFigureOut">
              <a:rPr kumimoji="1" lang="ja-JP" altLang="en-US" smtClean="0"/>
              <a:t>2022/1/4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6440924-025A-4B95-B136-119C36296946}" type="slidenum">
              <a:rPr kumimoji="1" lang="ja-JP" altLang="en-US" smtClean="0"/>
              <a:t>‹#›</a:t>
            </a:fld>
            <a:endParaRPr kumimoji="1" lang="ja-JP" altLang="en-US"/>
          </a:p>
        </p:txBody>
      </p:sp>
    </p:spTree>
    <p:extLst>
      <p:ext uri="{BB962C8B-B14F-4D97-AF65-F5344CB8AC3E}">
        <p14:creationId xmlns:p14="http://schemas.microsoft.com/office/powerpoint/2010/main" val="3640042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305AB28-8551-495C-80C8-0847C83A507D}" type="datetimeFigureOut">
              <a:rPr kumimoji="1" lang="ja-JP" altLang="en-US" smtClean="0"/>
              <a:t>2022/1/4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6440924-025A-4B95-B136-119C36296946}" type="slidenum">
              <a:rPr kumimoji="1" lang="ja-JP" altLang="en-US" smtClean="0"/>
              <a:t>‹#›</a:t>
            </a:fld>
            <a:endParaRPr kumimoji="1" lang="ja-JP" altLang="en-US"/>
          </a:p>
        </p:txBody>
      </p:sp>
    </p:spTree>
    <p:extLst>
      <p:ext uri="{BB962C8B-B14F-4D97-AF65-F5344CB8AC3E}">
        <p14:creationId xmlns:p14="http://schemas.microsoft.com/office/powerpoint/2010/main" val="3536381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305AB28-8551-495C-80C8-0847C83A507D}" type="datetimeFigureOut">
              <a:rPr kumimoji="1" lang="ja-JP" altLang="en-US" smtClean="0"/>
              <a:t>2022/1/4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6440924-025A-4B95-B136-119C36296946}" type="slidenum">
              <a:rPr kumimoji="1" lang="ja-JP" altLang="en-US" smtClean="0"/>
              <a:t>‹#›</a:t>
            </a:fld>
            <a:endParaRPr kumimoji="1" lang="ja-JP" altLang="en-US"/>
          </a:p>
        </p:txBody>
      </p:sp>
    </p:spTree>
    <p:extLst>
      <p:ext uri="{BB962C8B-B14F-4D97-AF65-F5344CB8AC3E}">
        <p14:creationId xmlns:p14="http://schemas.microsoft.com/office/powerpoint/2010/main" val="2506805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305AB28-8551-495C-80C8-0847C83A507D}" type="datetimeFigureOut">
              <a:rPr kumimoji="1" lang="ja-JP" altLang="en-US" smtClean="0"/>
              <a:t>2022/1/4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6440924-025A-4B95-B136-119C36296946}" type="slidenum">
              <a:rPr kumimoji="1" lang="ja-JP" altLang="en-US" smtClean="0"/>
              <a:t>‹#›</a:t>
            </a:fld>
            <a:endParaRPr kumimoji="1" lang="ja-JP" altLang="en-US"/>
          </a:p>
        </p:txBody>
      </p:sp>
    </p:spTree>
    <p:extLst>
      <p:ext uri="{BB962C8B-B14F-4D97-AF65-F5344CB8AC3E}">
        <p14:creationId xmlns:p14="http://schemas.microsoft.com/office/powerpoint/2010/main" val="2524619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05AB28-8551-495C-80C8-0847C83A507D}" type="datetimeFigureOut">
              <a:rPr kumimoji="1" lang="ja-JP" altLang="en-US" smtClean="0"/>
              <a:t>2022/1/4</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440924-025A-4B95-B136-119C36296946}" type="slidenum">
              <a:rPr kumimoji="1" lang="ja-JP" altLang="en-US" smtClean="0"/>
              <a:t>‹#›</a:t>
            </a:fld>
            <a:endParaRPr kumimoji="1" lang="ja-JP" altLang="en-US"/>
          </a:p>
        </p:txBody>
      </p:sp>
    </p:spTree>
    <p:extLst>
      <p:ext uri="{BB962C8B-B14F-4D97-AF65-F5344CB8AC3E}">
        <p14:creationId xmlns:p14="http://schemas.microsoft.com/office/powerpoint/2010/main" val="3405764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平行四辺形 2"/>
          <p:cNvSpPr/>
          <p:nvPr/>
        </p:nvSpPr>
        <p:spPr>
          <a:xfrm>
            <a:off x="1730798" y="5283200"/>
            <a:ext cx="3603202" cy="45719"/>
          </a:xfrm>
          <a:prstGeom prst="parallelogram">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正方形/長方形 39"/>
          <p:cNvSpPr/>
          <p:nvPr/>
        </p:nvSpPr>
        <p:spPr>
          <a:xfrm>
            <a:off x="6611952" y="2089994"/>
            <a:ext cx="950898" cy="83820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角丸四角形 24"/>
          <p:cNvSpPr/>
          <p:nvPr/>
        </p:nvSpPr>
        <p:spPr>
          <a:xfrm>
            <a:off x="6841431" y="1781744"/>
            <a:ext cx="1069975" cy="203248"/>
          </a:xfrm>
          <a:prstGeom prst="roundRect">
            <a:avLst>
              <a:gd name="adj" fmla="val 50000"/>
            </a:avLst>
          </a:prstGeom>
          <a:solidFill>
            <a:schemeClr val="accent4">
              <a:lumMod val="60000"/>
              <a:lumOff val="4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55838" y="949581"/>
            <a:ext cx="3975100" cy="1200329"/>
          </a:xfrm>
          <a:prstGeom prst="rect">
            <a:avLst/>
          </a:prstGeom>
          <a:noFill/>
        </p:spPr>
        <p:txBody>
          <a:bodyPr wrap="square" rtlCol="0">
            <a:spAutoFit/>
          </a:bodyPr>
          <a:lstStyle/>
          <a:p>
            <a:r>
              <a:rPr lang="ja-JP" altLang="en-US" sz="7200" b="1" dirty="0" smtClean="0">
                <a:solidFill>
                  <a:schemeClr val="accent2">
                    <a:lumMod val="75000"/>
                  </a:schemeClr>
                </a:solidFill>
                <a:latin typeface="HG丸ｺﾞｼｯｸM-PRO" panose="020F0600000000000000" pitchFamily="50" charset="-128"/>
                <a:ea typeface="HG丸ｺﾞｼｯｸM-PRO" panose="020F0600000000000000" pitchFamily="50" charset="-128"/>
              </a:rPr>
              <a:t>きのこ類</a:t>
            </a:r>
            <a:endParaRPr kumimoji="1" lang="ja-JP" altLang="en-US" sz="7200" b="1" dirty="0">
              <a:solidFill>
                <a:schemeClr val="accent2">
                  <a:lumMod val="75000"/>
                </a:schemeClr>
              </a:solidFill>
              <a:latin typeface="HG丸ｺﾞｼｯｸM-PRO" panose="020F0600000000000000" pitchFamily="50" charset="-128"/>
              <a:ea typeface="HG丸ｺﾞｼｯｸM-PRO" panose="020F0600000000000000" pitchFamily="50" charset="-128"/>
            </a:endParaRPr>
          </a:p>
        </p:txBody>
      </p:sp>
      <p:sp>
        <p:nvSpPr>
          <p:cNvPr id="7" name="角丸四角形吹き出し 6"/>
          <p:cNvSpPr/>
          <p:nvPr/>
        </p:nvSpPr>
        <p:spPr>
          <a:xfrm>
            <a:off x="6562725" y="467369"/>
            <a:ext cx="5349875" cy="1044654"/>
          </a:xfrm>
          <a:prstGeom prst="wedgeRoundRectCallout">
            <a:avLst>
              <a:gd name="adj1" fmla="val -58501"/>
              <a:gd name="adj2" fmla="val 68056"/>
              <a:gd name="adj3" fmla="val 16667"/>
            </a:avLst>
          </a:prstGeom>
          <a:solidFill>
            <a:schemeClr val="bg1"/>
          </a:solid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2">
                  <a:lumMod val="50000"/>
                </a:schemeClr>
              </a:solidFill>
            </a:endParaRPr>
          </a:p>
        </p:txBody>
      </p:sp>
      <p:sp>
        <p:nvSpPr>
          <p:cNvPr id="9" name="テキスト ボックス 8"/>
          <p:cNvSpPr txBox="1"/>
          <p:nvPr/>
        </p:nvSpPr>
        <p:spPr>
          <a:xfrm>
            <a:off x="6678207" y="535245"/>
            <a:ext cx="5822950" cy="861774"/>
          </a:xfrm>
          <a:prstGeom prst="rect">
            <a:avLst/>
          </a:prstGeom>
          <a:noFill/>
        </p:spPr>
        <p:txBody>
          <a:bodyPr wrap="square" rtlCol="0">
            <a:spAutoFit/>
          </a:bodyPr>
          <a:lstStyle/>
          <a:p>
            <a:r>
              <a:rPr kumimoji="1" lang="ja-JP" altLang="en-US" dirty="0" smtClean="0">
                <a:solidFill>
                  <a:schemeClr val="accent2">
                    <a:lumMod val="50000"/>
                  </a:schemeClr>
                </a:solidFill>
                <a:latin typeface="HG丸ｺﾞｼｯｸM-PRO" panose="020F0600000000000000" pitchFamily="50" charset="-128"/>
                <a:ea typeface="HG丸ｺﾞｼｯｸM-PRO" panose="020F0600000000000000" pitchFamily="50" charset="-128"/>
              </a:rPr>
              <a:t>●選ぶコツ</a:t>
            </a:r>
            <a:endParaRPr kumimoji="1" lang="en-US" altLang="ja-JP" dirty="0" smtClean="0">
              <a:solidFill>
                <a:schemeClr val="accent2">
                  <a:lumMod val="50000"/>
                </a:schemeClr>
              </a:solidFill>
              <a:latin typeface="HG丸ｺﾞｼｯｸM-PRO" panose="020F0600000000000000" pitchFamily="50" charset="-128"/>
              <a:ea typeface="HG丸ｺﾞｼｯｸM-PRO" panose="020F0600000000000000" pitchFamily="50" charset="-128"/>
            </a:endParaRPr>
          </a:p>
          <a:p>
            <a:r>
              <a:rPr kumimoji="1" lang="ja-JP" altLang="en-US" sz="1600" dirty="0" smtClean="0">
                <a:latin typeface="HG丸ｺﾞｼｯｸM-PRO" panose="020F0600000000000000" pitchFamily="50" charset="-128"/>
                <a:ea typeface="HG丸ｺﾞｼｯｸM-PRO" panose="020F0600000000000000" pitchFamily="50" charset="-128"/>
              </a:rPr>
              <a:t>しいたけは肉厚なもので、かさの裏が白いほど新鮮。</a:t>
            </a:r>
            <a:endParaRPr kumimoji="1" lang="en-US" altLang="ja-JP" sz="1600" dirty="0" smtClean="0">
              <a:latin typeface="HG丸ｺﾞｼｯｸM-PRO" panose="020F0600000000000000" pitchFamily="50" charset="-128"/>
              <a:ea typeface="HG丸ｺﾞｼｯｸM-PRO" panose="020F0600000000000000" pitchFamily="50" charset="-128"/>
            </a:endParaRPr>
          </a:p>
          <a:p>
            <a:r>
              <a:rPr lang="ja-JP" altLang="en-US" sz="1600" dirty="0" smtClean="0">
                <a:latin typeface="HG丸ｺﾞｼｯｸM-PRO" panose="020F0600000000000000" pitchFamily="50" charset="-128"/>
                <a:ea typeface="HG丸ｺﾞｼｯｸM-PRO" panose="020F0600000000000000" pitchFamily="50" charset="-128"/>
              </a:rPr>
              <a:t>かさの裏が赤茶けているものは味も香りも数段落ちる。</a:t>
            </a:r>
            <a:endParaRPr lang="en-US" altLang="ja-JP" sz="1600" dirty="0" smtClean="0">
              <a:latin typeface="HG丸ｺﾞｼｯｸM-PRO" panose="020F0600000000000000" pitchFamily="50" charset="-128"/>
              <a:ea typeface="HG丸ｺﾞｼｯｸM-PRO" panose="020F0600000000000000" pitchFamily="50" charset="-128"/>
            </a:endParaRPr>
          </a:p>
        </p:txBody>
      </p:sp>
      <p:sp>
        <p:nvSpPr>
          <p:cNvPr id="10" name="テキスト ボックス 9"/>
          <p:cNvSpPr txBox="1"/>
          <p:nvPr/>
        </p:nvSpPr>
        <p:spPr>
          <a:xfrm>
            <a:off x="396293" y="2989754"/>
            <a:ext cx="11076905" cy="2031325"/>
          </a:xfrm>
          <a:prstGeom prst="rect">
            <a:avLst/>
          </a:prstGeom>
          <a:noFill/>
        </p:spPr>
        <p:txBody>
          <a:bodyPr wrap="square" rtlCol="0">
            <a:spAutoFit/>
          </a:bodyPr>
          <a:lstStyle/>
          <a:p>
            <a:r>
              <a:rPr lang="ja-JP" altLang="en-US" dirty="0">
                <a:latin typeface="HG丸ｺﾞｼｯｸM-PRO" panose="020F0600000000000000" pitchFamily="50" charset="-128"/>
                <a:ea typeface="HG丸ｺﾞｼｯｸM-PRO" panose="020F0600000000000000" pitchFamily="50" charset="-128"/>
              </a:rPr>
              <a:t>栄養的</a:t>
            </a:r>
            <a:r>
              <a:rPr lang="ja-JP" altLang="en-US" dirty="0" smtClean="0">
                <a:latin typeface="HG丸ｺﾞｼｯｸM-PRO" panose="020F0600000000000000" pitchFamily="50" charset="-128"/>
                <a:ea typeface="HG丸ｺﾞｼｯｸM-PRO" panose="020F0600000000000000" pitchFamily="50" charset="-128"/>
              </a:rPr>
              <a:t>な特徴は、カルシウムの吸収を助けるビタミン</a:t>
            </a:r>
            <a:r>
              <a:rPr lang="en-US" altLang="ja-JP" dirty="0" smtClean="0">
                <a:latin typeface="HG丸ｺﾞｼｯｸM-PRO" panose="020F0600000000000000" pitchFamily="50" charset="-128"/>
                <a:ea typeface="HG丸ｺﾞｼｯｸM-PRO" panose="020F0600000000000000" pitchFamily="50" charset="-128"/>
              </a:rPr>
              <a:t>D</a:t>
            </a:r>
            <a:r>
              <a:rPr lang="ja-JP" altLang="en-US" dirty="0" smtClean="0">
                <a:latin typeface="HG丸ｺﾞｼｯｸM-PRO" panose="020F0600000000000000" pitchFamily="50" charset="-128"/>
                <a:ea typeface="HG丸ｺﾞｼｯｸM-PRO" panose="020F0600000000000000" pitchFamily="50" charset="-128"/>
              </a:rPr>
              <a:t>効果をもつエルゴステリン、美容ビタミンと言われる</a:t>
            </a:r>
            <a:r>
              <a:rPr lang="en-US" altLang="ja-JP" dirty="0" smtClean="0">
                <a:latin typeface="HG丸ｺﾞｼｯｸM-PRO" panose="020F0600000000000000" pitchFamily="50" charset="-128"/>
                <a:ea typeface="HG丸ｺﾞｼｯｸM-PRO" panose="020F0600000000000000" pitchFamily="50" charset="-128"/>
              </a:rPr>
              <a:t>B</a:t>
            </a:r>
            <a:r>
              <a:rPr lang="en-US" altLang="ja-JP" sz="1400" dirty="0" smtClean="0">
                <a:latin typeface="HG丸ｺﾞｼｯｸM-PRO" panose="020F0600000000000000" pitchFamily="50" charset="-128"/>
                <a:ea typeface="HG丸ｺﾞｼｯｸM-PRO" panose="020F0600000000000000" pitchFamily="50" charset="-128"/>
              </a:rPr>
              <a:t>2</a:t>
            </a:r>
            <a:r>
              <a:rPr lang="ja-JP" altLang="en-US" dirty="0" smtClean="0">
                <a:latin typeface="HG丸ｺﾞｼｯｸM-PRO" panose="020F0600000000000000" pitchFamily="50" charset="-128"/>
                <a:ea typeface="HG丸ｺﾞｼｯｸM-PRO" panose="020F0600000000000000" pitchFamily="50" charset="-128"/>
              </a:rPr>
              <a:t>です。</a:t>
            </a:r>
            <a:r>
              <a:rPr lang="en-US" altLang="ja-JP" dirty="0" smtClean="0">
                <a:latin typeface="HG丸ｺﾞｼｯｸM-PRO" panose="020F0600000000000000" pitchFamily="50" charset="-128"/>
                <a:ea typeface="HG丸ｺﾞｼｯｸM-PRO" panose="020F0600000000000000" pitchFamily="50" charset="-128"/>
              </a:rPr>
              <a:t>B</a:t>
            </a:r>
            <a:r>
              <a:rPr lang="en-US" altLang="ja-JP" sz="1400" dirty="0" smtClean="0">
                <a:latin typeface="HG丸ｺﾞｼｯｸM-PRO" panose="020F0600000000000000" pitchFamily="50" charset="-128"/>
                <a:ea typeface="HG丸ｺﾞｼｯｸM-PRO" panose="020F0600000000000000" pitchFamily="50" charset="-128"/>
              </a:rPr>
              <a:t>2</a:t>
            </a:r>
            <a:r>
              <a:rPr lang="ja-JP" altLang="en-US" dirty="0" smtClean="0">
                <a:latin typeface="HG丸ｺﾞｼｯｸM-PRO" panose="020F0600000000000000" pitchFamily="50" charset="-128"/>
                <a:ea typeface="HG丸ｺﾞｼｯｸM-PRO" panose="020F0600000000000000" pitchFamily="50" charset="-128"/>
              </a:rPr>
              <a:t>脂質や糖質の代謝をよくするほか、血中コレステロールを下げる作用もあると言われています。もう一つは食物繊維が豊富です。がんをはじめ、生活習慣病の予防に有効なだけでなく便秘解消に有効です。まいたけのグルカンには低下した免疫機能を正常に戻し、がん細胞の増殖を防ぐ効果が期待されています。しいたけの特有のエリタデニンは動脈硬化や高血圧の予防と改善に働きます。えのきだけに豊富なビタミン</a:t>
            </a:r>
            <a:r>
              <a:rPr lang="en-US" altLang="ja-JP" dirty="0" smtClean="0">
                <a:latin typeface="HG丸ｺﾞｼｯｸM-PRO" panose="020F0600000000000000" pitchFamily="50" charset="-128"/>
                <a:ea typeface="HG丸ｺﾞｼｯｸM-PRO" panose="020F0600000000000000" pitchFamily="50" charset="-128"/>
              </a:rPr>
              <a:t>B</a:t>
            </a:r>
            <a:r>
              <a:rPr lang="en-US" altLang="ja-JP" sz="1400" dirty="0" smtClean="0">
                <a:latin typeface="HG丸ｺﾞｼｯｸM-PRO" panose="020F0600000000000000" pitchFamily="50" charset="-128"/>
                <a:ea typeface="HG丸ｺﾞｼｯｸM-PRO" panose="020F0600000000000000" pitchFamily="50" charset="-128"/>
              </a:rPr>
              <a:t>1</a:t>
            </a:r>
            <a:r>
              <a:rPr lang="ja-JP" altLang="en-US" dirty="0" smtClean="0">
                <a:latin typeface="HG丸ｺﾞｼｯｸM-PRO" panose="020F0600000000000000" pitchFamily="50" charset="-128"/>
                <a:ea typeface="HG丸ｺﾞｼｯｸM-PRO" panose="020F0600000000000000" pitchFamily="50" charset="-128"/>
              </a:rPr>
              <a:t>は神経</a:t>
            </a:r>
            <a:r>
              <a:rPr lang="ja-JP" altLang="en-US" dirty="0">
                <a:latin typeface="HG丸ｺﾞｼｯｸM-PRO" panose="020F0600000000000000" pitchFamily="50" charset="-128"/>
                <a:ea typeface="HG丸ｺﾞｼｯｸM-PRO" panose="020F0600000000000000" pitchFamily="50" charset="-128"/>
              </a:rPr>
              <a:t>系</a:t>
            </a:r>
            <a:r>
              <a:rPr lang="ja-JP" altLang="en-US" dirty="0" smtClean="0">
                <a:latin typeface="HG丸ｺﾞｼｯｸM-PRO" panose="020F0600000000000000" pitchFamily="50" charset="-128"/>
                <a:ea typeface="HG丸ｺﾞｼｯｸM-PRO" panose="020F0600000000000000" pitchFamily="50" charset="-128"/>
              </a:rPr>
              <a:t>の機能を正常に保つ働きをします。ぶなしめじは免疫力を高め、がんの進行を抑えると注目されています。</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14" name="テキスト ボックス 13"/>
          <p:cNvSpPr txBox="1"/>
          <p:nvPr/>
        </p:nvSpPr>
        <p:spPr>
          <a:xfrm>
            <a:off x="10467022" y="6549002"/>
            <a:ext cx="1875261" cy="261610"/>
          </a:xfrm>
          <a:prstGeom prst="rect">
            <a:avLst/>
          </a:prstGeom>
          <a:noFill/>
        </p:spPr>
        <p:txBody>
          <a:bodyPr wrap="square" rtlCol="0">
            <a:spAutoFit/>
          </a:bodyPr>
          <a:lstStyle/>
          <a:p>
            <a:r>
              <a:rPr kumimoji="1" lang="ja-JP" altLang="en-US" sz="1100" dirty="0" smtClean="0">
                <a:latin typeface="HG丸ｺﾞｼｯｸM-PRO" panose="020F0600000000000000" pitchFamily="50" charset="-128"/>
                <a:ea typeface="HG丸ｺﾞｼｯｸM-PRO" panose="020F0600000000000000" pitchFamily="50" charset="-128"/>
              </a:rPr>
              <a:t>食べもの栄養辞典より</a:t>
            </a:r>
            <a:endParaRPr kumimoji="1" lang="ja-JP" altLang="en-US" sz="1100" dirty="0">
              <a:latin typeface="HG丸ｺﾞｼｯｸM-PRO" panose="020F0600000000000000" pitchFamily="50" charset="-128"/>
              <a:ea typeface="HG丸ｺﾞｼｯｸM-PRO" panose="020F0600000000000000" pitchFamily="50" charset="-128"/>
            </a:endParaRPr>
          </a:p>
        </p:txBody>
      </p:sp>
      <p:grpSp>
        <p:nvGrpSpPr>
          <p:cNvPr id="22" name="グループ化 21"/>
          <p:cNvGrpSpPr/>
          <p:nvPr/>
        </p:nvGrpSpPr>
        <p:grpSpPr>
          <a:xfrm>
            <a:off x="742542" y="5103135"/>
            <a:ext cx="1840928" cy="1624946"/>
            <a:chOff x="6563599" y="4953211"/>
            <a:chExt cx="955395" cy="864000"/>
          </a:xfrm>
        </p:grpSpPr>
        <p:sp>
          <p:nvSpPr>
            <p:cNvPr id="16" name="テキスト ボックス 15"/>
            <p:cNvSpPr txBox="1"/>
            <p:nvPr/>
          </p:nvSpPr>
          <p:spPr>
            <a:xfrm rot="322008">
              <a:off x="6563599" y="4953211"/>
              <a:ext cx="955395" cy="864000"/>
            </a:xfrm>
            <a:prstGeom prst="rect">
              <a:avLst/>
            </a:prstGeom>
            <a:noFill/>
          </p:spPr>
          <p:txBody>
            <a:bodyPr wrap="square" rtlCol="0">
              <a:prstTxWarp prst="textCircle">
                <a:avLst>
                  <a:gd name="adj" fmla="val 10810171"/>
                </a:avLst>
              </a:prstTxWarp>
              <a:spAutoFit/>
            </a:bodyPr>
            <a:lstStyle/>
            <a:p>
              <a:r>
                <a:rPr kumimoji="1" lang="ja-JP" altLang="en-US" sz="1200" b="1" dirty="0" smtClean="0">
                  <a:ln w="0"/>
                  <a:solidFill>
                    <a:srgbClr val="FF9999"/>
                  </a:solidFill>
                  <a:latin typeface="HG丸ｺﾞｼｯｸM-PRO" panose="020F0600000000000000" pitchFamily="50" charset="-128"/>
                  <a:ea typeface="HG丸ｺﾞｼｯｸM-PRO" panose="020F0600000000000000" pitchFamily="50" charset="-128"/>
                </a:rPr>
                <a:t>　</a:t>
              </a:r>
              <a:endParaRPr kumimoji="1" lang="ja-JP" altLang="en-US" sz="1200" b="1" dirty="0">
                <a:ln w="0"/>
                <a:solidFill>
                  <a:srgbClr val="FF9999"/>
                </a:solidFill>
                <a:latin typeface="HG丸ｺﾞｼｯｸM-PRO" panose="020F0600000000000000" pitchFamily="50" charset="-128"/>
                <a:ea typeface="HG丸ｺﾞｼｯｸM-PRO" panose="020F0600000000000000" pitchFamily="50" charset="-128"/>
              </a:endParaRPr>
            </a:p>
          </p:txBody>
        </p:sp>
        <p:sp>
          <p:nvSpPr>
            <p:cNvPr id="5" name="円/楕円 4"/>
            <p:cNvSpPr/>
            <p:nvPr/>
          </p:nvSpPr>
          <p:spPr>
            <a:xfrm>
              <a:off x="6613516" y="5156065"/>
              <a:ext cx="768171" cy="403475"/>
            </a:xfrm>
            <a:prstGeom prst="ellipse">
              <a:avLst/>
            </a:prstGeom>
            <a:noFill/>
            <a:ln w="28575">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6631423" y="5219777"/>
              <a:ext cx="723900" cy="310931"/>
            </a:xfrm>
            <a:prstGeom prst="rect">
              <a:avLst/>
            </a:prstGeom>
            <a:noFill/>
          </p:spPr>
          <p:txBody>
            <a:bodyPr wrap="square" rtlCol="0">
              <a:spAutoFit/>
            </a:bodyPr>
            <a:lstStyle/>
            <a:p>
              <a:pPr algn="ctr"/>
              <a:r>
                <a:rPr kumimoji="1" lang="ja-JP" altLang="en-US" sz="1400" b="1" dirty="0" smtClean="0">
                  <a:solidFill>
                    <a:srgbClr val="FF9999"/>
                  </a:solidFill>
                  <a:latin typeface="HG丸ｺﾞｼｯｸM-PRO" panose="020F0600000000000000" pitchFamily="50" charset="-128"/>
                  <a:ea typeface="HG丸ｺﾞｼｯｸM-PRO" panose="020F0600000000000000" pitchFamily="50" charset="-128"/>
                </a:rPr>
                <a:t>プラスしたい</a:t>
              </a:r>
              <a:r>
                <a:rPr kumimoji="1" lang="ja-JP" altLang="en-US" b="1" dirty="0" smtClean="0">
                  <a:solidFill>
                    <a:srgbClr val="FF9999"/>
                  </a:solidFill>
                  <a:latin typeface="HG丸ｺﾞｼｯｸM-PRO" panose="020F0600000000000000" pitchFamily="50" charset="-128"/>
                  <a:ea typeface="HG丸ｺﾞｼｯｸM-PRO" panose="020F0600000000000000" pitchFamily="50" charset="-128"/>
                </a:rPr>
                <a:t>食材</a:t>
              </a:r>
              <a:endParaRPr kumimoji="1" lang="ja-JP" altLang="en-US" b="1" dirty="0">
                <a:solidFill>
                  <a:srgbClr val="FF9999"/>
                </a:solidFill>
                <a:latin typeface="HG丸ｺﾞｼｯｸM-PRO" panose="020F0600000000000000" pitchFamily="50" charset="-128"/>
                <a:ea typeface="HG丸ｺﾞｼｯｸM-PRO" panose="020F0600000000000000" pitchFamily="50" charset="-128"/>
              </a:endParaRPr>
            </a:p>
          </p:txBody>
        </p:sp>
      </p:grpSp>
      <p:sp>
        <p:nvSpPr>
          <p:cNvPr id="17" name="正方形/長方形 16"/>
          <p:cNvSpPr/>
          <p:nvPr/>
        </p:nvSpPr>
        <p:spPr>
          <a:xfrm>
            <a:off x="1730798" y="5120149"/>
            <a:ext cx="3416320" cy="307777"/>
          </a:xfrm>
          <a:prstGeom prst="rect">
            <a:avLst/>
          </a:prstGeom>
        </p:spPr>
        <p:txBody>
          <a:bodyPr wrap="none">
            <a:spAutoFit/>
          </a:bodyPr>
          <a:lstStyle/>
          <a:p>
            <a:r>
              <a:rPr lang="ja-JP" altLang="en-US" sz="1400" dirty="0" smtClean="0">
                <a:latin typeface="HG丸ｺﾞｼｯｸM-PRO" panose="020F0600000000000000" pitchFamily="50" charset="-128"/>
                <a:ea typeface="HG丸ｺﾞｼｯｸM-PRO" panose="020F0600000000000000" pitchFamily="50" charset="-128"/>
              </a:rPr>
              <a:t>脱コレステロール作用で動脈硬化を予防</a:t>
            </a:r>
            <a:endParaRPr lang="ja-JP" altLang="en-US" sz="1400" dirty="0">
              <a:latin typeface="HG丸ｺﾞｼｯｸM-PRO" panose="020F0600000000000000" pitchFamily="50" charset="-128"/>
              <a:ea typeface="HG丸ｺﾞｼｯｸM-PRO" panose="020F0600000000000000" pitchFamily="50" charset="-128"/>
            </a:endParaRPr>
          </a:p>
        </p:txBody>
      </p:sp>
      <p:sp>
        <p:nvSpPr>
          <p:cNvPr id="19" name="下矢印 18"/>
          <p:cNvSpPr/>
          <p:nvPr/>
        </p:nvSpPr>
        <p:spPr>
          <a:xfrm>
            <a:off x="3358381" y="5422645"/>
            <a:ext cx="393700" cy="270449"/>
          </a:xfrm>
          <a:prstGeom prst="downArrow">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3017662" y="5654905"/>
            <a:ext cx="1234379" cy="369332"/>
          </a:xfrm>
          <a:prstGeom prst="rect">
            <a:avLst/>
          </a:prstGeom>
          <a:noFill/>
        </p:spPr>
        <p:txBody>
          <a:bodyPr wrap="square" rtlCol="0">
            <a:spAutoFit/>
          </a:bodyPr>
          <a:lstStyle/>
          <a:p>
            <a:r>
              <a:rPr lang="ja-JP" altLang="en-US" dirty="0">
                <a:solidFill>
                  <a:schemeClr val="accent2"/>
                </a:solidFill>
                <a:latin typeface="HG丸ｺﾞｼｯｸM-PRO" panose="020F0600000000000000" pitchFamily="50" charset="-128"/>
                <a:ea typeface="HG丸ｺﾞｼｯｸM-PRO" panose="020F0600000000000000" pitchFamily="50" charset="-128"/>
              </a:rPr>
              <a:t>きのこ</a:t>
            </a:r>
            <a:r>
              <a:rPr lang="ja-JP" altLang="en-US" dirty="0" smtClean="0">
                <a:solidFill>
                  <a:schemeClr val="accent2"/>
                </a:solidFill>
                <a:latin typeface="HG丸ｺﾞｼｯｸM-PRO" panose="020F0600000000000000" pitchFamily="50" charset="-128"/>
                <a:ea typeface="HG丸ｺﾞｼｯｸM-PRO" panose="020F0600000000000000" pitchFamily="50" charset="-128"/>
              </a:rPr>
              <a:t>類</a:t>
            </a:r>
            <a:endParaRPr kumimoji="1" lang="ja-JP" altLang="en-US" dirty="0">
              <a:solidFill>
                <a:schemeClr val="accent2"/>
              </a:solidFill>
              <a:latin typeface="HG丸ｺﾞｼｯｸM-PRO" panose="020F0600000000000000" pitchFamily="50" charset="-128"/>
              <a:ea typeface="HG丸ｺﾞｼｯｸM-PRO" panose="020F0600000000000000" pitchFamily="50" charset="-128"/>
            </a:endParaRPr>
          </a:p>
        </p:txBody>
      </p:sp>
      <p:sp>
        <p:nvSpPr>
          <p:cNvPr id="21" name="テキスト ボックス 20"/>
          <p:cNvSpPr txBox="1"/>
          <p:nvPr/>
        </p:nvSpPr>
        <p:spPr>
          <a:xfrm>
            <a:off x="3320281" y="5915608"/>
            <a:ext cx="469900" cy="461665"/>
          </a:xfrm>
          <a:prstGeom prst="rect">
            <a:avLst/>
          </a:prstGeom>
          <a:noFill/>
        </p:spPr>
        <p:txBody>
          <a:bodyPr wrap="square" rtlCol="0">
            <a:spAutoFit/>
          </a:bodyPr>
          <a:lstStyle/>
          <a:p>
            <a:r>
              <a:rPr kumimoji="1" lang="ja-JP" altLang="en-US" sz="2400" dirty="0" smtClean="0"/>
              <a:t>＋</a:t>
            </a:r>
            <a:endParaRPr kumimoji="1" lang="ja-JP" altLang="en-US" sz="2400" dirty="0"/>
          </a:p>
        </p:txBody>
      </p:sp>
      <p:grpSp>
        <p:nvGrpSpPr>
          <p:cNvPr id="6" name="グループ化 5"/>
          <p:cNvGrpSpPr/>
          <p:nvPr/>
        </p:nvGrpSpPr>
        <p:grpSpPr>
          <a:xfrm>
            <a:off x="1364684" y="6288911"/>
            <a:ext cx="4493539" cy="307777"/>
            <a:chOff x="7701984" y="6085711"/>
            <a:chExt cx="4493539" cy="307777"/>
          </a:xfrm>
        </p:grpSpPr>
        <p:sp>
          <p:nvSpPr>
            <p:cNvPr id="26" name="正方形/長方形 25"/>
            <p:cNvSpPr/>
            <p:nvPr/>
          </p:nvSpPr>
          <p:spPr>
            <a:xfrm>
              <a:off x="7701984" y="6099374"/>
              <a:ext cx="4453349" cy="291922"/>
            </a:xfrm>
            <a:prstGeom prst="rect">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7701985" y="6085711"/>
              <a:ext cx="4493538" cy="307777"/>
            </a:xfrm>
            <a:prstGeom prst="rect">
              <a:avLst/>
            </a:prstGeom>
          </p:spPr>
          <p:txBody>
            <a:bodyPr wrap="none">
              <a:spAutoFit/>
            </a:bodyPr>
            <a:lstStyle/>
            <a:p>
              <a:r>
                <a:rPr lang="ja-JP" altLang="en-US" sz="1400" dirty="0" smtClean="0">
                  <a:latin typeface="HG丸ｺﾞｼｯｸM-PRO" panose="020F0600000000000000" pitchFamily="50" charset="-128"/>
                  <a:ea typeface="HG丸ｺﾞｼｯｸM-PRO" panose="020F0600000000000000" pitchFamily="50" charset="-128"/>
                </a:rPr>
                <a:t>レバー・うなぎの蒲焼・鶏卵・たらこ・すじこ・肉類</a:t>
              </a:r>
              <a:endParaRPr lang="ja-JP" altLang="en-US" sz="1400" dirty="0">
                <a:latin typeface="HG丸ｺﾞｼｯｸM-PRO" panose="020F0600000000000000" pitchFamily="50" charset="-128"/>
                <a:ea typeface="HG丸ｺﾞｼｯｸM-PRO" panose="020F0600000000000000" pitchFamily="50" charset="-128"/>
              </a:endParaRPr>
            </a:p>
          </p:txBody>
        </p:sp>
      </p:grpSp>
      <p:pic>
        <p:nvPicPr>
          <p:cNvPr id="18" name="図 1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65863" y="809022"/>
            <a:ext cx="2203593" cy="1365769"/>
          </a:xfrm>
          <a:prstGeom prst="rect">
            <a:avLst/>
          </a:prstGeom>
        </p:spPr>
      </p:pic>
      <p:sp>
        <p:nvSpPr>
          <p:cNvPr id="23" name="テキスト ボックス 22"/>
          <p:cNvSpPr txBox="1"/>
          <p:nvPr/>
        </p:nvSpPr>
        <p:spPr>
          <a:xfrm>
            <a:off x="6841431" y="1761887"/>
            <a:ext cx="1069975" cy="307777"/>
          </a:xfrm>
          <a:prstGeom prst="rect">
            <a:avLst/>
          </a:prstGeom>
          <a:noFill/>
        </p:spPr>
        <p:txBody>
          <a:bodyPr wrap="square" rtlCol="0">
            <a:spAutoFit/>
          </a:bodyPr>
          <a:lstStyle/>
          <a:p>
            <a:r>
              <a:rPr kumimoji="1" lang="ja-JP" altLang="en-US" sz="1400" dirty="0" smtClean="0"/>
              <a:t>主な栄養素</a:t>
            </a:r>
            <a:endParaRPr kumimoji="1" lang="ja-JP" altLang="en-US" sz="1400" dirty="0"/>
          </a:p>
        </p:txBody>
      </p:sp>
      <p:sp>
        <p:nvSpPr>
          <p:cNvPr id="28" name="テキスト ボックス 27"/>
          <p:cNvSpPr txBox="1"/>
          <p:nvPr/>
        </p:nvSpPr>
        <p:spPr>
          <a:xfrm>
            <a:off x="6663160" y="2031638"/>
            <a:ext cx="5329979" cy="954107"/>
          </a:xfrm>
          <a:prstGeom prst="rect">
            <a:avLst/>
          </a:prstGeom>
          <a:noFill/>
        </p:spPr>
        <p:txBody>
          <a:bodyPr wrap="square" rtlCol="0">
            <a:spAutoFit/>
          </a:bodyPr>
          <a:lstStyle/>
          <a:p>
            <a:r>
              <a:rPr kumimoji="1" lang="ja-JP" altLang="en-US" sz="1400" dirty="0" smtClean="0"/>
              <a:t>まいたけ　　　</a:t>
            </a:r>
            <a:r>
              <a:rPr kumimoji="1" lang="ja-JP" altLang="en-US" sz="1400" dirty="0" smtClean="0">
                <a:latin typeface="+mj-ea"/>
                <a:ea typeface="+mj-ea"/>
              </a:rPr>
              <a:t>ビタミン</a:t>
            </a:r>
            <a:r>
              <a:rPr kumimoji="1" lang="en-US" altLang="ja-JP" sz="1400" dirty="0" smtClean="0">
                <a:latin typeface="+mj-ea"/>
                <a:ea typeface="+mj-ea"/>
              </a:rPr>
              <a:t>B1</a:t>
            </a:r>
            <a:r>
              <a:rPr kumimoji="1" lang="ja-JP" altLang="en-US" sz="1400" dirty="0" smtClean="0">
                <a:latin typeface="+mj-ea"/>
                <a:ea typeface="+mj-ea"/>
              </a:rPr>
              <a:t>・</a:t>
            </a:r>
            <a:r>
              <a:rPr kumimoji="1" lang="en-US" altLang="ja-JP" sz="1400" dirty="0" smtClean="0">
                <a:latin typeface="+mj-ea"/>
                <a:ea typeface="+mj-ea"/>
              </a:rPr>
              <a:t>B2</a:t>
            </a:r>
            <a:r>
              <a:rPr kumimoji="1" lang="ja-JP" altLang="en-US" sz="1400" dirty="0" smtClean="0">
                <a:latin typeface="+mj-ea"/>
                <a:ea typeface="+mj-ea"/>
              </a:rPr>
              <a:t>・</a:t>
            </a:r>
            <a:r>
              <a:rPr kumimoji="1" lang="en-US" altLang="ja-JP" sz="1400" dirty="0" smtClean="0">
                <a:latin typeface="+mj-ea"/>
                <a:ea typeface="+mj-ea"/>
              </a:rPr>
              <a:t>D</a:t>
            </a:r>
            <a:r>
              <a:rPr kumimoji="1" lang="ja-JP" altLang="en-US" sz="1400" dirty="0" smtClean="0">
                <a:latin typeface="+mj-ea"/>
                <a:ea typeface="+mj-ea"/>
              </a:rPr>
              <a:t>　ナイアシン　カリウム　食物繊維</a:t>
            </a:r>
            <a:endParaRPr kumimoji="1" lang="en-US" altLang="ja-JP" sz="1400" dirty="0" smtClean="0">
              <a:latin typeface="+mj-ea"/>
              <a:ea typeface="+mj-ea"/>
            </a:endParaRPr>
          </a:p>
          <a:p>
            <a:r>
              <a:rPr lang="ja-JP" altLang="en-US" sz="1400" dirty="0" smtClean="0">
                <a:latin typeface="+mj-ea"/>
                <a:ea typeface="+mj-ea"/>
              </a:rPr>
              <a:t>しいたけ　　　ビタミン</a:t>
            </a:r>
            <a:r>
              <a:rPr lang="en-US" altLang="ja-JP" sz="1400" dirty="0">
                <a:latin typeface="+mj-ea"/>
                <a:ea typeface="+mj-ea"/>
              </a:rPr>
              <a:t>B1</a:t>
            </a:r>
            <a:r>
              <a:rPr lang="ja-JP" altLang="en-US" sz="1400" dirty="0">
                <a:latin typeface="+mj-ea"/>
                <a:ea typeface="+mj-ea"/>
              </a:rPr>
              <a:t>・</a:t>
            </a:r>
            <a:r>
              <a:rPr lang="en-US" altLang="ja-JP" sz="1400" dirty="0">
                <a:latin typeface="+mj-ea"/>
                <a:ea typeface="+mj-ea"/>
              </a:rPr>
              <a:t>B2</a:t>
            </a:r>
            <a:r>
              <a:rPr lang="ja-JP" altLang="en-US" sz="1400" dirty="0">
                <a:latin typeface="+mj-ea"/>
                <a:ea typeface="+mj-ea"/>
              </a:rPr>
              <a:t>・</a:t>
            </a:r>
            <a:r>
              <a:rPr lang="en-US" altLang="ja-JP" sz="1400" dirty="0">
                <a:latin typeface="+mj-ea"/>
                <a:ea typeface="+mj-ea"/>
              </a:rPr>
              <a:t>D</a:t>
            </a:r>
            <a:r>
              <a:rPr lang="ja-JP" altLang="en-US" sz="1400" dirty="0">
                <a:latin typeface="+mj-ea"/>
                <a:ea typeface="+mj-ea"/>
              </a:rPr>
              <a:t>　ナイアシン　カリウム　食物繊維</a:t>
            </a:r>
            <a:endParaRPr lang="en-US" altLang="ja-JP" sz="1400" dirty="0">
              <a:latin typeface="+mj-ea"/>
              <a:ea typeface="+mj-ea"/>
            </a:endParaRPr>
          </a:p>
          <a:p>
            <a:r>
              <a:rPr kumimoji="1" lang="ja-JP" altLang="en-US" sz="1400" dirty="0" smtClean="0"/>
              <a:t>えのきだけ　</a:t>
            </a:r>
            <a:endParaRPr kumimoji="1" lang="en-US" altLang="ja-JP" sz="1400" dirty="0" smtClean="0"/>
          </a:p>
          <a:p>
            <a:r>
              <a:rPr lang="ja-JP" altLang="en-US" sz="1400" dirty="0" smtClean="0"/>
              <a:t>しめ</a:t>
            </a:r>
            <a:r>
              <a:rPr lang="ja-JP" altLang="en-US" sz="1400" dirty="0" err="1" smtClean="0"/>
              <a:t>じ</a:t>
            </a:r>
            <a:r>
              <a:rPr lang="ja-JP" altLang="en-US" sz="1400" dirty="0"/>
              <a:t>　</a:t>
            </a:r>
            <a:r>
              <a:rPr lang="ja-JP" altLang="en-US" sz="1400" dirty="0" smtClean="0"/>
              <a:t>　　　　</a:t>
            </a:r>
            <a:endParaRPr lang="en-US" altLang="ja-JP" sz="1400" dirty="0"/>
          </a:p>
        </p:txBody>
      </p:sp>
      <p:grpSp>
        <p:nvGrpSpPr>
          <p:cNvPr id="2" name="グループ化 1"/>
          <p:cNvGrpSpPr/>
          <p:nvPr/>
        </p:nvGrpSpPr>
        <p:grpSpPr>
          <a:xfrm>
            <a:off x="6592902" y="2089994"/>
            <a:ext cx="4999023" cy="843707"/>
            <a:chOff x="6592902" y="2089994"/>
            <a:chExt cx="4999023" cy="843707"/>
          </a:xfrm>
        </p:grpSpPr>
        <p:cxnSp>
          <p:nvCxnSpPr>
            <p:cNvPr id="30" name="直線コネクタ 29"/>
            <p:cNvCxnSpPr/>
            <p:nvPr/>
          </p:nvCxnSpPr>
          <p:spPr>
            <a:xfrm>
              <a:off x="6592902" y="2280494"/>
              <a:ext cx="4979973" cy="5507"/>
            </a:xfrm>
            <a:prstGeom prst="line">
              <a:avLst/>
            </a:prstGeom>
            <a:ln>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a:off x="6602427" y="2490044"/>
              <a:ext cx="4979973" cy="5507"/>
            </a:xfrm>
            <a:prstGeom prst="line">
              <a:avLst/>
            </a:prstGeom>
            <a:ln>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a:off x="6602427" y="2718644"/>
              <a:ext cx="4979973" cy="5507"/>
            </a:xfrm>
            <a:prstGeom prst="line">
              <a:avLst/>
            </a:prstGeom>
            <a:ln>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a:off x="6611952" y="2928194"/>
              <a:ext cx="4979973" cy="5507"/>
            </a:xfrm>
            <a:prstGeom prst="line">
              <a:avLst/>
            </a:prstGeom>
            <a:ln>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a:off x="6602427" y="2089994"/>
              <a:ext cx="4979973" cy="5507"/>
            </a:xfrm>
            <a:prstGeom prst="line">
              <a:avLst/>
            </a:prstGeom>
            <a:ln>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8" name="直線コネクタ 37"/>
            <p:cNvCxnSpPr/>
            <p:nvPr/>
          </p:nvCxnSpPr>
          <p:spPr>
            <a:xfrm flipV="1">
              <a:off x="11572875" y="2106279"/>
              <a:ext cx="0" cy="821915"/>
            </a:xfrm>
            <a:prstGeom prst="line">
              <a:avLst/>
            </a:prstGeom>
            <a:ln>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a:xfrm flipV="1">
              <a:off x="6600825" y="2106279"/>
              <a:ext cx="0" cy="821915"/>
            </a:xfrm>
            <a:prstGeom prst="line">
              <a:avLst/>
            </a:prstGeom>
            <a:ln>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grpSp>
      <p:sp>
        <p:nvSpPr>
          <p:cNvPr id="41" name="正方形/長方形 40"/>
          <p:cNvSpPr/>
          <p:nvPr/>
        </p:nvSpPr>
        <p:spPr>
          <a:xfrm>
            <a:off x="7659717" y="2443101"/>
            <a:ext cx="3744936" cy="307777"/>
          </a:xfrm>
          <a:prstGeom prst="rect">
            <a:avLst/>
          </a:prstGeom>
        </p:spPr>
        <p:txBody>
          <a:bodyPr wrap="none">
            <a:spAutoFit/>
          </a:bodyPr>
          <a:lstStyle/>
          <a:p>
            <a:r>
              <a:rPr lang="ja-JP" altLang="en-US" sz="1400" dirty="0">
                <a:latin typeface="+mn-ea"/>
              </a:rPr>
              <a:t>ビタミン</a:t>
            </a:r>
            <a:r>
              <a:rPr lang="en-US" altLang="ja-JP" sz="1400" dirty="0">
                <a:latin typeface="+mn-ea"/>
              </a:rPr>
              <a:t>B1</a:t>
            </a:r>
            <a:r>
              <a:rPr lang="ja-JP" altLang="en-US" sz="1400" dirty="0">
                <a:latin typeface="+mn-ea"/>
              </a:rPr>
              <a:t>・</a:t>
            </a:r>
            <a:r>
              <a:rPr lang="en-US" altLang="ja-JP" sz="1400" dirty="0">
                <a:latin typeface="+mn-ea"/>
              </a:rPr>
              <a:t>B2</a:t>
            </a:r>
            <a:r>
              <a:rPr lang="ja-JP" altLang="en-US" sz="1400" dirty="0">
                <a:latin typeface="+mn-ea"/>
              </a:rPr>
              <a:t>　ナイアシン　カリウム　食物繊維</a:t>
            </a:r>
            <a:endParaRPr lang="en-US" altLang="ja-JP" sz="1400" dirty="0">
              <a:latin typeface="+mn-ea"/>
            </a:endParaRPr>
          </a:p>
        </p:txBody>
      </p:sp>
      <p:sp>
        <p:nvSpPr>
          <p:cNvPr id="42" name="正方形/長方形 41"/>
          <p:cNvSpPr/>
          <p:nvPr/>
        </p:nvSpPr>
        <p:spPr>
          <a:xfrm>
            <a:off x="7650193" y="2672571"/>
            <a:ext cx="3744936" cy="307777"/>
          </a:xfrm>
          <a:prstGeom prst="rect">
            <a:avLst/>
          </a:prstGeom>
        </p:spPr>
        <p:txBody>
          <a:bodyPr wrap="none">
            <a:spAutoFit/>
          </a:bodyPr>
          <a:lstStyle/>
          <a:p>
            <a:r>
              <a:rPr lang="ja-JP" altLang="en-US" sz="1400" dirty="0">
                <a:latin typeface="+mn-ea"/>
              </a:rPr>
              <a:t>ビタミン</a:t>
            </a:r>
            <a:r>
              <a:rPr lang="en-US" altLang="ja-JP" sz="1400" dirty="0">
                <a:latin typeface="+mn-ea"/>
              </a:rPr>
              <a:t>B1</a:t>
            </a:r>
            <a:r>
              <a:rPr lang="ja-JP" altLang="en-US" sz="1400" dirty="0">
                <a:latin typeface="+mn-ea"/>
              </a:rPr>
              <a:t>・</a:t>
            </a:r>
            <a:r>
              <a:rPr lang="en-US" altLang="ja-JP" sz="1400" dirty="0">
                <a:latin typeface="+mn-ea"/>
              </a:rPr>
              <a:t>B2</a:t>
            </a:r>
            <a:r>
              <a:rPr lang="ja-JP" altLang="en-US" sz="1400" dirty="0">
                <a:latin typeface="+mn-ea"/>
              </a:rPr>
              <a:t>　ナイアシン　カリウム　食物繊維</a:t>
            </a:r>
            <a:endParaRPr lang="en-US" altLang="ja-JP" sz="1400" dirty="0">
              <a:latin typeface="+mn-ea"/>
            </a:endParaRPr>
          </a:p>
        </p:txBody>
      </p:sp>
      <p:sp>
        <p:nvSpPr>
          <p:cNvPr id="47" name="正方形/長方形 46"/>
          <p:cNvSpPr/>
          <p:nvPr/>
        </p:nvSpPr>
        <p:spPr>
          <a:xfrm>
            <a:off x="7641352" y="5148008"/>
            <a:ext cx="4134465" cy="1384995"/>
          </a:xfrm>
          <a:prstGeom prst="rect">
            <a:avLst/>
          </a:prstGeom>
        </p:spPr>
        <p:txBody>
          <a:bodyPr wrap="none">
            <a:spAutoFit/>
          </a:bodyPr>
          <a:lstStyle/>
          <a:p>
            <a:r>
              <a:rPr lang="ja-JP" altLang="en-US" sz="1400" dirty="0" smtClean="0">
                <a:latin typeface="HG丸ｺﾞｼｯｸM-PRO" panose="020F0600000000000000" pitchFamily="50" charset="-128"/>
                <a:ea typeface="HG丸ｺﾞｼｯｸM-PRO" panose="020F0600000000000000" pitchFamily="50" charset="-128"/>
              </a:rPr>
              <a:t>きのこ類はカルシウムの吸収率を高める</a:t>
            </a:r>
            <a:endParaRPr lang="en-US" altLang="ja-JP" sz="1400" dirty="0" smtClean="0">
              <a:latin typeface="HG丸ｺﾞｼｯｸM-PRO" panose="020F0600000000000000" pitchFamily="50" charset="-128"/>
              <a:ea typeface="HG丸ｺﾞｼｯｸM-PRO" panose="020F0600000000000000" pitchFamily="50" charset="-128"/>
            </a:endParaRPr>
          </a:p>
          <a:p>
            <a:r>
              <a:rPr lang="ja-JP" altLang="en-US" sz="1400" dirty="0" smtClean="0">
                <a:latin typeface="HG丸ｺﾞｼｯｸM-PRO" panose="020F0600000000000000" pitchFamily="50" charset="-128"/>
                <a:ea typeface="HG丸ｺﾞｼｯｸM-PRO" panose="020F0600000000000000" pitchFamily="50" charset="-128"/>
              </a:rPr>
              <a:t>ビタミン</a:t>
            </a:r>
            <a:r>
              <a:rPr lang="en-US" altLang="ja-JP" sz="1400" dirty="0" smtClean="0">
                <a:latin typeface="HG丸ｺﾞｼｯｸM-PRO" panose="020F0600000000000000" pitchFamily="50" charset="-128"/>
                <a:ea typeface="HG丸ｺﾞｼｯｸM-PRO" panose="020F0600000000000000" pitchFamily="50" charset="-128"/>
              </a:rPr>
              <a:t>D</a:t>
            </a:r>
            <a:r>
              <a:rPr lang="ja-JP" altLang="en-US" sz="1400" dirty="0" smtClean="0">
                <a:latin typeface="HG丸ｺﾞｼｯｸM-PRO" panose="020F0600000000000000" pitchFamily="50" charset="-128"/>
                <a:ea typeface="HG丸ｺﾞｼｯｸM-PRO" panose="020F0600000000000000" pitchFamily="50" charset="-128"/>
              </a:rPr>
              <a:t>を含むので、カルシウムの豊富な</a:t>
            </a:r>
            <a:endParaRPr lang="en-US" altLang="ja-JP" sz="1400" dirty="0" smtClean="0">
              <a:latin typeface="HG丸ｺﾞｼｯｸM-PRO" panose="020F0600000000000000" pitchFamily="50" charset="-128"/>
              <a:ea typeface="HG丸ｺﾞｼｯｸM-PRO" panose="020F0600000000000000" pitchFamily="50" charset="-128"/>
            </a:endParaRPr>
          </a:p>
          <a:p>
            <a:r>
              <a:rPr lang="ja-JP" altLang="en-US" sz="1400" dirty="0" smtClean="0">
                <a:latin typeface="HG丸ｺﾞｼｯｸM-PRO" panose="020F0600000000000000" pitchFamily="50" charset="-128"/>
                <a:ea typeface="HG丸ｺﾞｼｯｸM-PRO" panose="020F0600000000000000" pitchFamily="50" charset="-128"/>
              </a:rPr>
              <a:t>いわし・小魚・小松菜などを。</a:t>
            </a:r>
            <a:endParaRPr lang="en-US" altLang="ja-JP" sz="1400" dirty="0" smtClean="0">
              <a:latin typeface="HG丸ｺﾞｼｯｸM-PRO" panose="020F0600000000000000" pitchFamily="50" charset="-128"/>
              <a:ea typeface="HG丸ｺﾞｼｯｸM-PRO" panose="020F0600000000000000" pitchFamily="50" charset="-128"/>
            </a:endParaRPr>
          </a:p>
          <a:p>
            <a:r>
              <a:rPr lang="ja-JP" altLang="en-US" sz="1400" dirty="0" smtClean="0">
                <a:latin typeface="HG丸ｺﾞｼｯｸM-PRO" panose="020F0600000000000000" pitchFamily="50" charset="-128"/>
                <a:ea typeface="HG丸ｺﾞｼｯｸM-PRO" panose="020F0600000000000000" pitchFamily="50" charset="-128"/>
              </a:rPr>
              <a:t>またビタミン</a:t>
            </a:r>
            <a:r>
              <a:rPr lang="en-US" altLang="ja-JP" sz="1400" dirty="0" smtClean="0">
                <a:latin typeface="HG丸ｺﾞｼｯｸM-PRO" panose="020F0600000000000000" pitchFamily="50" charset="-128"/>
                <a:ea typeface="HG丸ｺﾞｼｯｸM-PRO" panose="020F0600000000000000" pitchFamily="50" charset="-128"/>
              </a:rPr>
              <a:t>B</a:t>
            </a:r>
            <a:r>
              <a:rPr lang="ja-JP" altLang="en-US" sz="1400" dirty="0" smtClean="0">
                <a:latin typeface="HG丸ｺﾞｼｯｸM-PRO" panose="020F0600000000000000" pitchFamily="50" charset="-128"/>
                <a:ea typeface="HG丸ｺﾞｼｯｸM-PRO" panose="020F0600000000000000" pitchFamily="50" charset="-128"/>
              </a:rPr>
              <a:t>群にはたんぱく質やビタミン</a:t>
            </a:r>
            <a:r>
              <a:rPr lang="en-US" altLang="ja-JP" sz="1400" dirty="0" smtClean="0">
                <a:latin typeface="HG丸ｺﾞｼｯｸM-PRO" panose="020F0600000000000000" pitchFamily="50" charset="-128"/>
                <a:ea typeface="HG丸ｺﾞｼｯｸM-PRO" panose="020F0600000000000000" pitchFamily="50" charset="-128"/>
              </a:rPr>
              <a:t>E</a:t>
            </a:r>
            <a:r>
              <a:rPr lang="ja-JP" altLang="en-US" sz="1400" dirty="0" smtClean="0">
                <a:latin typeface="HG丸ｺﾞｼｯｸM-PRO" panose="020F0600000000000000" pitchFamily="50" charset="-128"/>
                <a:ea typeface="HG丸ｺﾞｼｯｸM-PRO" panose="020F0600000000000000" pitchFamily="50" charset="-128"/>
              </a:rPr>
              <a:t>を</a:t>
            </a:r>
            <a:endParaRPr lang="en-US" altLang="ja-JP" sz="1400" dirty="0" smtClean="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組み合</a:t>
            </a:r>
            <a:r>
              <a:rPr lang="ja-JP" altLang="en-US" sz="1400" dirty="0" smtClean="0">
                <a:latin typeface="HG丸ｺﾞｼｯｸM-PRO" panose="020F0600000000000000" pitchFamily="50" charset="-128"/>
                <a:ea typeface="HG丸ｺﾞｼｯｸM-PRO" panose="020F0600000000000000" pitchFamily="50" charset="-128"/>
              </a:rPr>
              <a:t>わせると、体力や気力増進、動脈硬化予防</a:t>
            </a:r>
            <a:endParaRPr lang="en-US" altLang="ja-JP" sz="1400" dirty="0" smtClean="0">
              <a:latin typeface="HG丸ｺﾞｼｯｸM-PRO" panose="020F0600000000000000" pitchFamily="50" charset="-128"/>
              <a:ea typeface="HG丸ｺﾞｼｯｸM-PRO" panose="020F0600000000000000" pitchFamily="50" charset="-128"/>
            </a:endParaRPr>
          </a:p>
          <a:p>
            <a:r>
              <a:rPr lang="ja-JP" altLang="en-US" sz="1400" dirty="0" smtClean="0">
                <a:latin typeface="HG丸ｺﾞｼｯｸM-PRO" panose="020F0600000000000000" pitchFamily="50" charset="-128"/>
                <a:ea typeface="HG丸ｺﾞｼｯｸM-PRO" panose="020F0600000000000000" pitchFamily="50" charset="-128"/>
              </a:rPr>
              <a:t>に効果的です。</a:t>
            </a:r>
            <a:endParaRPr lang="ja-JP" altLang="en-US" sz="1400" dirty="0">
              <a:latin typeface="HG丸ｺﾞｼｯｸM-PRO" panose="020F0600000000000000" pitchFamily="50" charset="-128"/>
              <a:ea typeface="HG丸ｺﾞｼｯｸM-PRO" panose="020F0600000000000000" pitchFamily="50" charset="-128"/>
            </a:endParaRPr>
          </a:p>
        </p:txBody>
      </p:sp>
      <p:sp>
        <p:nvSpPr>
          <p:cNvPr id="8" name="角丸四角形 7"/>
          <p:cNvSpPr/>
          <p:nvPr/>
        </p:nvSpPr>
        <p:spPr>
          <a:xfrm>
            <a:off x="7337139" y="5102198"/>
            <a:ext cx="4490900" cy="1430805"/>
          </a:xfrm>
          <a:prstGeom prst="roundRect">
            <a:avLst/>
          </a:prstGeom>
          <a:noFill/>
          <a:ln w="38100">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3" name="グループ化 42"/>
          <p:cNvGrpSpPr/>
          <p:nvPr/>
        </p:nvGrpSpPr>
        <p:grpSpPr>
          <a:xfrm>
            <a:off x="6095602" y="4386901"/>
            <a:ext cx="1840928" cy="1624946"/>
            <a:chOff x="6533742" y="4958321"/>
            <a:chExt cx="955395" cy="864000"/>
          </a:xfrm>
        </p:grpSpPr>
        <p:sp>
          <p:nvSpPr>
            <p:cNvPr id="44" name="テキスト ボックス 43"/>
            <p:cNvSpPr txBox="1"/>
            <p:nvPr/>
          </p:nvSpPr>
          <p:spPr>
            <a:xfrm rot="322008">
              <a:off x="6533742" y="4958321"/>
              <a:ext cx="955395" cy="864000"/>
            </a:xfrm>
            <a:prstGeom prst="rect">
              <a:avLst/>
            </a:prstGeom>
            <a:noFill/>
          </p:spPr>
          <p:txBody>
            <a:bodyPr wrap="square" rtlCol="0">
              <a:prstTxWarp prst="textCircle">
                <a:avLst>
                  <a:gd name="adj" fmla="val 10810171"/>
                </a:avLst>
              </a:prstTxWarp>
              <a:spAutoFit/>
            </a:bodyPr>
            <a:lstStyle/>
            <a:p>
              <a:r>
                <a:rPr kumimoji="1" lang="ja-JP" altLang="en-US" sz="1200" b="1" dirty="0" smtClean="0">
                  <a:ln w="0"/>
                  <a:solidFill>
                    <a:srgbClr val="FF9999"/>
                  </a:solidFill>
                  <a:latin typeface="HG丸ｺﾞｼｯｸM-PRO" panose="020F0600000000000000" pitchFamily="50" charset="-128"/>
                  <a:ea typeface="HG丸ｺﾞｼｯｸM-PRO" panose="020F0600000000000000" pitchFamily="50" charset="-128"/>
                </a:rPr>
                <a:t>　</a:t>
              </a:r>
              <a:endParaRPr kumimoji="1" lang="ja-JP" altLang="en-US" sz="1200" b="1" dirty="0">
                <a:ln w="0"/>
                <a:solidFill>
                  <a:srgbClr val="FF9999"/>
                </a:solidFill>
                <a:latin typeface="HG丸ｺﾞｼｯｸM-PRO" panose="020F0600000000000000" pitchFamily="50" charset="-128"/>
                <a:ea typeface="HG丸ｺﾞｼｯｸM-PRO" panose="020F0600000000000000" pitchFamily="50" charset="-128"/>
              </a:endParaRPr>
            </a:p>
          </p:txBody>
        </p:sp>
        <p:sp>
          <p:nvSpPr>
            <p:cNvPr id="45" name="円/楕円 44"/>
            <p:cNvSpPr/>
            <p:nvPr/>
          </p:nvSpPr>
          <p:spPr>
            <a:xfrm>
              <a:off x="6613516" y="5156065"/>
              <a:ext cx="768171" cy="403475"/>
            </a:xfrm>
            <a:prstGeom prst="ellipse">
              <a:avLst/>
            </a:prstGeom>
            <a:solidFill>
              <a:schemeClr val="bg1"/>
            </a:solidFill>
            <a:ln w="28575">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テキスト ボックス 45"/>
            <p:cNvSpPr txBox="1"/>
            <p:nvPr/>
          </p:nvSpPr>
          <p:spPr>
            <a:xfrm>
              <a:off x="6638014" y="5192765"/>
              <a:ext cx="723900" cy="343661"/>
            </a:xfrm>
            <a:prstGeom prst="rect">
              <a:avLst/>
            </a:prstGeom>
            <a:noFill/>
          </p:spPr>
          <p:txBody>
            <a:bodyPr wrap="square" rtlCol="0">
              <a:spAutoFit/>
            </a:bodyPr>
            <a:lstStyle/>
            <a:p>
              <a:pPr algn="ctr"/>
              <a:r>
                <a:rPr kumimoji="1" lang="ja-JP" altLang="en-US" b="1" dirty="0" smtClean="0">
                  <a:solidFill>
                    <a:schemeClr val="accent6"/>
                  </a:solidFill>
                  <a:latin typeface="HG丸ｺﾞｼｯｸM-PRO" panose="020F0600000000000000" pitchFamily="50" charset="-128"/>
                  <a:ea typeface="HG丸ｺﾞｼｯｸM-PRO" panose="020F0600000000000000" pitchFamily="50" charset="-128"/>
                </a:rPr>
                <a:t>効果的な</a:t>
              </a:r>
              <a:endParaRPr kumimoji="1" lang="en-US" altLang="ja-JP" b="1" dirty="0" smtClean="0">
                <a:solidFill>
                  <a:schemeClr val="accent6"/>
                </a:solidFill>
                <a:latin typeface="HG丸ｺﾞｼｯｸM-PRO" panose="020F0600000000000000" pitchFamily="50" charset="-128"/>
                <a:ea typeface="HG丸ｺﾞｼｯｸM-PRO" panose="020F0600000000000000" pitchFamily="50" charset="-128"/>
              </a:endParaRPr>
            </a:p>
            <a:p>
              <a:pPr algn="ctr"/>
              <a:r>
                <a:rPr lang="ja-JP" altLang="en-US" b="1" dirty="0" smtClean="0">
                  <a:solidFill>
                    <a:schemeClr val="accent6"/>
                  </a:solidFill>
                  <a:latin typeface="HG丸ｺﾞｼｯｸM-PRO" panose="020F0600000000000000" pitchFamily="50" charset="-128"/>
                  <a:ea typeface="HG丸ｺﾞｼｯｸM-PRO" panose="020F0600000000000000" pitchFamily="50" charset="-128"/>
                </a:rPr>
                <a:t>組</a:t>
              </a:r>
              <a:r>
                <a:rPr lang="ja-JP" altLang="en-US" b="1" dirty="0">
                  <a:solidFill>
                    <a:schemeClr val="accent6"/>
                  </a:solidFill>
                  <a:latin typeface="HG丸ｺﾞｼｯｸM-PRO" panose="020F0600000000000000" pitchFamily="50" charset="-128"/>
                  <a:ea typeface="HG丸ｺﾞｼｯｸM-PRO" panose="020F0600000000000000" pitchFamily="50" charset="-128"/>
                </a:rPr>
                <a:t>合</a:t>
              </a:r>
              <a:r>
                <a:rPr lang="ja-JP" altLang="en-US" b="1" dirty="0" smtClean="0">
                  <a:solidFill>
                    <a:schemeClr val="accent6"/>
                  </a:solidFill>
                  <a:latin typeface="HG丸ｺﾞｼｯｸM-PRO" panose="020F0600000000000000" pitchFamily="50" charset="-128"/>
                  <a:ea typeface="HG丸ｺﾞｼｯｸM-PRO" panose="020F0600000000000000" pitchFamily="50" charset="-128"/>
                </a:rPr>
                <a:t>せ</a:t>
              </a:r>
              <a:endParaRPr kumimoji="1" lang="ja-JP" altLang="en-US" b="1" dirty="0">
                <a:solidFill>
                  <a:schemeClr val="accent6"/>
                </a:solidFill>
                <a:latin typeface="HG丸ｺﾞｼｯｸM-PRO" panose="020F0600000000000000" pitchFamily="50" charset="-128"/>
                <a:ea typeface="HG丸ｺﾞｼｯｸM-PRO" panose="020F0600000000000000" pitchFamily="50" charset="-128"/>
              </a:endParaRPr>
            </a:p>
          </p:txBody>
        </p:sp>
      </p:grpSp>
    </p:spTree>
    <p:extLst>
      <p:ext uri="{BB962C8B-B14F-4D97-AF65-F5344CB8AC3E}">
        <p14:creationId xmlns:p14="http://schemas.microsoft.com/office/powerpoint/2010/main" val="8368517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289</Words>
  <Application>Microsoft Office PowerPoint</Application>
  <PresentationFormat>ワイド画面</PresentationFormat>
  <Paragraphs>28</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HG丸ｺﾞｼｯｸM-PRO</vt:lpstr>
      <vt:lpstr>ＭＳ Ｐゴシック</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Harada-rd</dc:creator>
  <cp:lastModifiedBy>Harada-rd</cp:lastModifiedBy>
  <cp:revision>7</cp:revision>
  <dcterms:created xsi:type="dcterms:W3CDTF">2021-12-21T06:53:58Z</dcterms:created>
  <dcterms:modified xsi:type="dcterms:W3CDTF">2022-01-04T03:23:54Z</dcterms:modified>
</cp:coreProperties>
</file>