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9" autoAdjust="0"/>
    <p:restoredTop sz="94660"/>
  </p:normalViewPr>
  <p:slideViewPr>
    <p:cSldViewPr snapToGrid="0">
      <p:cViewPr varScale="1">
        <p:scale>
          <a:sx n="76" d="100"/>
          <a:sy n="76" d="100"/>
        </p:scale>
        <p:origin x="132" y="8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05AB28-8551-495C-80C8-0847C83A507D}" type="datetimeFigureOut">
              <a:rPr kumimoji="1" lang="ja-JP" altLang="en-US" smtClean="0"/>
              <a:t>2022/1/4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1922054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05AB28-8551-495C-80C8-0847C83A507D}" type="datetimeFigureOut">
              <a:rPr kumimoji="1" lang="ja-JP" altLang="en-US" smtClean="0"/>
              <a:t>2022/1/4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4087799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05AB28-8551-495C-80C8-0847C83A507D}" type="datetimeFigureOut">
              <a:rPr kumimoji="1" lang="ja-JP" altLang="en-US" smtClean="0"/>
              <a:t>2022/1/4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2447094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05AB28-8551-495C-80C8-0847C83A507D}" type="datetimeFigureOut">
              <a:rPr kumimoji="1" lang="ja-JP" altLang="en-US" smtClean="0"/>
              <a:t>2022/1/4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2799546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05AB28-8551-495C-80C8-0847C83A507D}" type="datetimeFigureOut">
              <a:rPr kumimoji="1" lang="ja-JP" altLang="en-US" smtClean="0"/>
              <a:t>2022/1/4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123227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05AB28-8551-495C-80C8-0847C83A507D}" type="datetimeFigureOut">
              <a:rPr kumimoji="1" lang="ja-JP" altLang="en-US" smtClean="0"/>
              <a:t>2022/1/4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3231463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05AB28-8551-495C-80C8-0847C83A507D}" type="datetimeFigureOut">
              <a:rPr kumimoji="1" lang="ja-JP" altLang="en-US" smtClean="0"/>
              <a:t>2022/1/4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1071216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05AB28-8551-495C-80C8-0847C83A507D}" type="datetimeFigureOut">
              <a:rPr kumimoji="1" lang="ja-JP" altLang="en-US" smtClean="0"/>
              <a:t>2022/1/4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3640042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05AB28-8551-495C-80C8-0847C83A507D}" type="datetimeFigureOut">
              <a:rPr kumimoji="1" lang="ja-JP" altLang="en-US" smtClean="0"/>
              <a:t>2022/1/4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3536381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05AB28-8551-495C-80C8-0847C83A507D}" type="datetimeFigureOut">
              <a:rPr kumimoji="1" lang="ja-JP" altLang="en-US" smtClean="0"/>
              <a:t>2022/1/4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2506805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05AB28-8551-495C-80C8-0847C83A507D}" type="datetimeFigureOut">
              <a:rPr kumimoji="1" lang="ja-JP" altLang="en-US" smtClean="0"/>
              <a:t>2022/1/4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2524619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05AB28-8551-495C-80C8-0847C83A507D}" type="datetimeFigureOut">
              <a:rPr kumimoji="1" lang="ja-JP" altLang="en-US" smtClean="0"/>
              <a:t>2022/1/4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3405764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9626600" y="4775209"/>
            <a:ext cx="2490928" cy="1728597"/>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2" name="正方形/長方形 41"/>
          <p:cNvSpPr/>
          <p:nvPr/>
        </p:nvSpPr>
        <p:spPr>
          <a:xfrm>
            <a:off x="1128951" y="5845241"/>
            <a:ext cx="3467120" cy="708513"/>
          </a:xfrm>
          <a:prstGeom prst="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 name="テキスト ボックス 3"/>
          <p:cNvSpPr txBox="1"/>
          <p:nvPr/>
        </p:nvSpPr>
        <p:spPr>
          <a:xfrm>
            <a:off x="4445000" y="23737"/>
            <a:ext cx="3454400" cy="1569660"/>
          </a:xfrm>
          <a:prstGeom prst="rect">
            <a:avLst/>
          </a:prstGeom>
          <a:noFill/>
        </p:spPr>
        <p:txBody>
          <a:bodyPr wrap="square" rtlCol="0">
            <a:spAutoFit/>
          </a:bodyPr>
          <a:lstStyle/>
          <a:p>
            <a:r>
              <a:rPr lang="ja-JP" altLang="en-US" sz="9600" dirty="0" smtClean="0">
                <a:solidFill>
                  <a:prstClr val="black"/>
                </a:solidFill>
              </a:rPr>
              <a:t>ごぼう</a:t>
            </a:r>
            <a:endParaRPr lang="ja-JP" altLang="en-US" sz="9600" dirty="0">
              <a:solidFill>
                <a:prstClr val="black"/>
              </a:solidFill>
            </a:endParaRPr>
          </a:p>
        </p:txBody>
      </p:sp>
      <p:sp>
        <p:nvSpPr>
          <p:cNvPr id="5" name="テキスト ボックス 4"/>
          <p:cNvSpPr txBox="1"/>
          <p:nvPr/>
        </p:nvSpPr>
        <p:spPr>
          <a:xfrm>
            <a:off x="2590800" y="1382088"/>
            <a:ext cx="8923867" cy="923330"/>
          </a:xfrm>
          <a:prstGeom prst="rect">
            <a:avLst/>
          </a:prstGeom>
          <a:noFill/>
        </p:spPr>
        <p:txBody>
          <a:bodyPr wrap="square" rtlCol="0">
            <a:spAutoFit/>
          </a:bodyPr>
          <a:lstStyle/>
          <a:p>
            <a:r>
              <a:rPr lang="ja-JP" altLang="en-US" dirty="0" smtClean="0">
                <a:solidFill>
                  <a:srgbClr val="70AD47">
                    <a:lumMod val="75000"/>
                  </a:srgbClr>
                </a:solidFill>
                <a:latin typeface="HGPｺﾞｼｯｸM" panose="020B0600000000000000" pitchFamily="50" charset="-128"/>
                <a:ea typeface="HGPｺﾞｼｯｸM" panose="020B0600000000000000" pitchFamily="50" charset="-128"/>
              </a:rPr>
              <a:t>＜選ぶコツ＞</a:t>
            </a:r>
            <a:endParaRPr lang="en-US" altLang="ja-JP" dirty="0" smtClean="0">
              <a:solidFill>
                <a:srgbClr val="70AD47">
                  <a:lumMod val="75000"/>
                </a:srgbClr>
              </a:solidFill>
              <a:latin typeface="HGPｺﾞｼｯｸM" panose="020B0600000000000000" pitchFamily="50" charset="-128"/>
              <a:ea typeface="HGPｺﾞｼｯｸM" panose="020B0600000000000000" pitchFamily="50" charset="-128"/>
            </a:endParaRPr>
          </a:p>
          <a:p>
            <a:r>
              <a:rPr lang="ja-JP" altLang="en-US" dirty="0" smtClean="0">
                <a:solidFill>
                  <a:srgbClr val="70AD47">
                    <a:lumMod val="75000"/>
                  </a:srgbClr>
                </a:solidFill>
                <a:latin typeface="HGPｺﾞｼｯｸM" panose="020B0600000000000000" pitchFamily="50" charset="-128"/>
                <a:ea typeface="HGPｺﾞｼｯｸM" panose="020B0600000000000000" pitchFamily="50" charset="-128"/>
              </a:rPr>
              <a:t>２㎝くらいの太さですらりと伸び、ひげ根が少ないもの。太くなりすぎたごぼうは、アクが強く</a:t>
            </a:r>
            <a:endParaRPr lang="en-US" altLang="ja-JP" dirty="0" smtClean="0">
              <a:solidFill>
                <a:srgbClr val="70AD47">
                  <a:lumMod val="75000"/>
                </a:srgbClr>
              </a:solidFill>
              <a:latin typeface="HGPｺﾞｼｯｸM" panose="020B0600000000000000" pitchFamily="50" charset="-128"/>
              <a:ea typeface="HGPｺﾞｼｯｸM" panose="020B0600000000000000" pitchFamily="50" charset="-128"/>
            </a:endParaRPr>
          </a:p>
          <a:p>
            <a:r>
              <a:rPr lang="ja-JP" altLang="en-US" dirty="0">
                <a:solidFill>
                  <a:srgbClr val="70AD47">
                    <a:lumMod val="75000"/>
                  </a:srgbClr>
                </a:solidFill>
                <a:latin typeface="HGPｺﾞｼｯｸM" panose="020B0600000000000000" pitchFamily="50" charset="-128"/>
                <a:ea typeface="HGPｺﾞｼｯｸM" panose="020B0600000000000000" pitchFamily="50" charset="-128"/>
              </a:rPr>
              <a:t>固</a:t>
            </a:r>
            <a:r>
              <a:rPr lang="ja-JP" altLang="en-US" dirty="0" smtClean="0">
                <a:solidFill>
                  <a:srgbClr val="70AD47">
                    <a:lumMod val="75000"/>
                  </a:srgbClr>
                </a:solidFill>
                <a:latin typeface="HGPｺﾞｼｯｸM" panose="020B0600000000000000" pitchFamily="50" charset="-128"/>
                <a:ea typeface="HGPｺﾞｼｯｸM" panose="020B0600000000000000" pitchFamily="50" charset="-128"/>
              </a:rPr>
              <a:t>いうえに“す”が入っていることがあります。</a:t>
            </a:r>
            <a:endParaRPr lang="ja-JP" altLang="en-US" dirty="0">
              <a:solidFill>
                <a:srgbClr val="70AD47">
                  <a:lumMod val="75000"/>
                </a:srgbClr>
              </a:solidFill>
              <a:latin typeface="HGPｺﾞｼｯｸM" panose="020B0600000000000000" pitchFamily="50" charset="-128"/>
              <a:ea typeface="HGPｺﾞｼｯｸM" panose="020B0600000000000000" pitchFamily="50" charset="-128"/>
            </a:endParaRPr>
          </a:p>
        </p:txBody>
      </p:sp>
      <p:sp>
        <p:nvSpPr>
          <p:cNvPr id="6" name="テキスト ボックス 5"/>
          <p:cNvSpPr txBox="1"/>
          <p:nvPr/>
        </p:nvSpPr>
        <p:spPr>
          <a:xfrm>
            <a:off x="501650" y="2372251"/>
            <a:ext cx="11341100" cy="2031325"/>
          </a:xfrm>
          <a:prstGeom prst="rect">
            <a:avLst/>
          </a:prstGeom>
          <a:noFill/>
        </p:spPr>
        <p:txBody>
          <a:bodyPr wrap="square" rtlCol="0">
            <a:spAutoFit/>
          </a:bodyPr>
          <a:lstStyle/>
          <a:p>
            <a:r>
              <a:rPr lang="ja-JP" altLang="en-US" dirty="0" smtClean="0">
                <a:solidFill>
                  <a:prstClr val="black"/>
                </a:solidFill>
                <a:latin typeface="HGPｺﾞｼｯｸM" panose="020B0600000000000000" pitchFamily="50" charset="-128"/>
                <a:ea typeface="HGPｺﾞｼｯｸM" panose="020B0600000000000000" pitchFamily="50" charset="-128"/>
              </a:rPr>
              <a:t>ごぼうは繊維の豊富な代表的野菜で</a:t>
            </a:r>
            <a:r>
              <a:rPr lang="ja-JP" altLang="en-US" dirty="0">
                <a:solidFill>
                  <a:prstClr val="black"/>
                </a:solidFill>
                <a:latin typeface="HGPｺﾞｼｯｸM" panose="020B0600000000000000" pitchFamily="50" charset="-128"/>
                <a:ea typeface="HGPｺﾞｼｯｸM" panose="020B0600000000000000" pitchFamily="50" charset="-128"/>
              </a:rPr>
              <a:t>ごぼうの旬は</a:t>
            </a:r>
            <a:r>
              <a:rPr lang="en-US" altLang="ja-JP" dirty="0">
                <a:solidFill>
                  <a:prstClr val="black"/>
                </a:solidFill>
                <a:latin typeface="HGPｺﾞｼｯｸM" panose="020B0600000000000000" pitchFamily="50" charset="-128"/>
                <a:ea typeface="HGPｺﾞｼｯｸM" panose="020B0600000000000000" pitchFamily="50" charset="-128"/>
              </a:rPr>
              <a:t>11</a:t>
            </a:r>
            <a:r>
              <a:rPr lang="ja-JP" altLang="en-US" dirty="0">
                <a:solidFill>
                  <a:prstClr val="black"/>
                </a:solidFill>
                <a:latin typeface="HGPｺﾞｼｯｸM" panose="020B0600000000000000" pitchFamily="50" charset="-128"/>
                <a:ea typeface="HGPｺﾞｼｯｸM" panose="020B0600000000000000" pitchFamily="50" charset="-128"/>
              </a:rPr>
              <a:t>～</a:t>
            </a:r>
            <a:r>
              <a:rPr lang="en-US" altLang="ja-JP" dirty="0">
                <a:solidFill>
                  <a:prstClr val="black"/>
                </a:solidFill>
                <a:latin typeface="HGPｺﾞｼｯｸM" panose="020B0600000000000000" pitchFamily="50" charset="-128"/>
                <a:ea typeface="HGPｺﾞｼｯｸM" panose="020B0600000000000000" pitchFamily="50" charset="-128"/>
              </a:rPr>
              <a:t>2</a:t>
            </a:r>
            <a:r>
              <a:rPr lang="ja-JP" altLang="en-US" dirty="0" smtClean="0">
                <a:solidFill>
                  <a:prstClr val="black"/>
                </a:solidFill>
                <a:latin typeface="HGPｺﾞｼｯｸM" panose="020B0600000000000000" pitchFamily="50" charset="-128"/>
                <a:ea typeface="HGPｺﾞｼｯｸM" panose="020B0600000000000000" pitchFamily="50" charset="-128"/>
              </a:rPr>
              <a:t>月です。主な成分は炭水化物で、その大部分は消化吸収されないイヌリン、ヘミセミロースなどの食物繊維です。</a:t>
            </a:r>
            <a:endParaRPr lang="en-US" altLang="ja-JP" dirty="0" smtClean="0">
              <a:solidFill>
                <a:prstClr val="black"/>
              </a:solidFill>
              <a:latin typeface="HGPｺﾞｼｯｸM" panose="020B0600000000000000" pitchFamily="50" charset="-128"/>
              <a:ea typeface="HGPｺﾞｼｯｸM" panose="020B0600000000000000" pitchFamily="50" charset="-128"/>
            </a:endParaRPr>
          </a:p>
          <a:p>
            <a:r>
              <a:rPr lang="ja-JP" altLang="en-US" dirty="0" smtClean="0">
                <a:solidFill>
                  <a:prstClr val="black"/>
                </a:solidFill>
                <a:latin typeface="HGPｺﾞｼｯｸM" panose="020B0600000000000000" pitchFamily="50" charset="-128"/>
                <a:ea typeface="HGPｺﾞｼｯｸM" panose="020B0600000000000000" pitchFamily="50" charset="-128"/>
              </a:rPr>
              <a:t>微量成分であるリグニンという物質はがん予防と抗菌作用があると言われています。この成分は消化吸収されずに水分を取り込み、食べたもののカサを増やして腸の</a:t>
            </a:r>
            <a:r>
              <a:rPr lang="ja-JP" altLang="en-US" dirty="0" err="1" smtClean="0">
                <a:solidFill>
                  <a:prstClr val="black"/>
                </a:solidFill>
                <a:latin typeface="HGPｺﾞｼｯｸM" panose="020B0600000000000000" pitchFamily="50" charset="-128"/>
                <a:ea typeface="HGPｺﾞｼｯｸM" panose="020B0600000000000000" pitchFamily="50" charset="-128"/>
              </a:rPr>
              <a:t>ぜん</a:t>
            </a:r>
            <a:r>
              <a:rPr lang="ja-JP" altLang="en-US" dirty="0" smtClean="0">
                <a:solidFill>
                  <a:prstClr val="black"/>
                </a:solidFill>
                <a:latin typeface="HGPｺﾞｼｯｸM" panose="020B0600000000000000" pitchFamily="50" charset="-128"/>
                <a:ea typeface="HGPｺﾞｼｯｸM" panose="020B0600000000000000" pitchFamily="50" charset="-128"/>
              </a:rPr>
              <a:t>道運動を活発にして便秘を防ぐ働きをします。ごぼうが大腸がんの予防に役立つと言われているのはこのような整腸作用のためです。</a:t>
            </a:r>
            <a:endParaRPr lang="en-US" altLang="ja-JP" dirty="0" smtClean="0">
              <a:solidFill>
                <a:prstClr val="black"/>
              </a:solidFill>
              <a:latin typeface="HGPｺﾞｼｯｸM" panose="020B0600000000000000" pitchFamily="50" charset="-128"/>
              <a:ea typeface="HGPｺﾞｼｯｸM" panose="020B0600000000000000" pitchFamily="50" charset="-128"/>
            </a:endParaRPr>
          </a:p>
          <a:p>
            <a:r>
              <a:rPr lang="ja-JP" altLang="en-US" dirty="0" smtClean="0">
                <a:solidFill>
                  <a:prstClr val="black"/>
                </a:solidFill>
                <a:latin typeface="HGPｺﾞｼｯｸM" panose="020B0600000000000000" pitchFamily="50" charset="-128"/>
                <a:ea typeface="HGPｺﾞｼｯｸM" panose="020B0600000000000000" pitchFamily="50" charset="-128"/>
              </a:rPr>
              <a:t>また便通をよくし、腸内の発がん物質の停滞時間を短くする利点もあります。コレステロールなども排出してくれるため、動脈硬化・糖尿病などの生活習慣病予防の効果もあります。</a:t>
            </a:r>
            <a:endParaRPr lang="ja-JP" altLang="en-US" dirty="0">
              <a:solidFill>
                <a:prstClr val="black"/>
              </a:solidFill>
              <a:latin typeface="HGPｺﾞｼｯｸM" panose="020B0600000000000000" pitchFamily="50" charset="-128"/>
              <a:ea typeface="HGPｺﾞｼｯｸM" panose="020B0600000000000000" pitchFamily="50" charset="-128"/>
            </a:endParaRPr>
          </a:p>
        </p:txBody>
      </p:sp>
      <p:sp>
        <p:nvSpPr>
          <p:cNvPr id="27" name="角丸四角形 26"/>
          <p:cNvSpPr/>
          <p:nvPr/>
        </p:nvSpPr>
        <p:spPr>
          <a:xfrm>
            <a:off x="4973153" y="4944440"/>
            <a:ext cx="4250267" cy="1285978"/>
          </a:xfrm>
          <a:prstGeom prst="round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HGPｺﾞｼｯｸM" panose="020B0600000000000000" pitchFamily="50" charset="-128"/>
                <a:ea typeface="HGPｺﾞｼｯｸM" panose="020B0600000000000000" pitchFamily="50" charset="-128"/>
              </a:rPr>
              <a:t>がん予防に威力を発揮するリグニンは切り口に発生する性質があり、時間がたてばたつほど増えます。なので、切り口の表面積が多くなるよう、</a:t>
            </a:r>
            <a:r>
              <a:rPr lang="ja-JP" altLang="en-US" sz="1400" dirty="0" err="1" smtClean="0">
                <a:solidFill>
                  <a:prstClr val="black"/>
                </a:solidFill>
                <a:latin typeface="HGPｺﾞｼｯｸM" panose="020B0600000000000000" pitchFamily="50" charset="-128"/>
                <a:ea typeface="HGPｺﾞｼｯｸM" panose="020B0600000000000000" pitchFamily="50" charset="-128"/>
              </a:rPr>
              <a:t>ささがき</a:t>
            </a:r>
            <a:r>
              <a:rPr lang="ja-JP" altLang="en-US" sz="1400" dirty="0" smtClean="0">
                <a:solidFill>
                  <a:prstClr val="black"/>
                </a:solidFill>
                <a:latin typeface="HGPｺﾞｼｯｸM" panose="020B0600000000000000" pitchFamily="50" charset="-128"/>
                <a:ea typeface="HGPｺﾞｼｯｸM" panose="020B0600000000000000" pitchFamily="50" charset="-128"/>
              </a:rPr>
              <a:t>などを使った調理法にするといいでしょう。またごぼうは皮と身の間に旨味、香り、薬効成分があるので皮はたわしで洗う程度にしょう。</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p:txBody>
      </p:sp>
      <p:sp>
        <p:nvSpPr>
          <p:cNvPr id="28" name="テキスト ボックス 27"/>
          <p:cNvSpPr txBox="1"/>
          <p:nvPr/>
        </p:nvSpPr>
        <p:spPr>
          <a:xfrm>
            <a:off x="10032636" y="6527093"/>
            <a:ext cx="2084892" cy="276999"/>
          </a:xfrm>
          <a:prstGeom prst="rect">
            <a:avLst/>
          </a:prstGeom>
          <a:noFill/>
        </p:spPr>
        <p:txBody>
          <a:bodyPr wrap="square" rtlCol="0">
            <a:spAutoFit/>
          </a:bodyPr>
          <a:lstStyle/>
          <a:p>
            <a:r>
              <a:rPr lang="ja-JP" altLang="en-US" sz="1200" dirty="0" smtClean="0">
                <a:solidFill>
                  <a:prstClr val="black"/>
                </a:solidFill>
              </a:rPr>
              <a:t>食べ物栄養辞典より</a:t>
            </a:r>
            <a:endParaRPr lang="ja-JP" altLang="en-US" sz="1200" dirty="0">
              <a:solidFill>
                <a:prstClr val="black"/>
              </a:solidFill>
            </a:endParaRPr>
          </a:p>
        </p:txBody>
      </p:sp>
      <p:pic>
        <p:nvPicPr>
          <p:cNvPr id="3" name="図 2"/>
          <p:cNvPicPr>
            <a:picLocks noChangeAspect="1"/>
          </p:cNvPicPr>
          <p:nvPr/>
        </p:nvPicPr>
        <p:blipFill>
          <a:blip r:embed="rId2">
            <a:clrChange>
              <a:clrFrom>
                <a:srgbClr val="000000"/>
              </a:clrFrom>
              <a:clrTo>
                <a:srgbClr val="000000">
                  <a:alpha val="0"/>
                </a:srgbClr>
              </a:clrTo>
            </a:clrChange>
          </a:blip>
          <a:stretch>
            <a:fillRect/>
          </a:stretch>
        </p:blipFill>
        <p:spPr>
          <a:xfrm rot="1544479">
            <a:off x="698931" y="-160118"/>
            <a:ext cx="2767736" cy="2995461"/>
          </a:xfrm>
          <a:prstGeom prst="rect">
            <a:avLst/>
          </a:prstGeom>
        </p:spPr>
      </p:pic>
      <p:pic>
        <p:nvPicPr>
          <p:cNvPr id="22" name="図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09170" y="4768681"/>
            <a:ext cx="380330" cy="723900"/>
          </a:xfrm>
          <a:prstGeom prst="rect">
            <a:avLst/>
          </a:prstGeom>
        </p:spPr>
      </p:pic>
      <p:grpSp>
        <p:nvGrpSpPr>
          <p:cNvPr id="7" name="グループ化 6"/>
          <p:cNvGrpSpPr/>
          <p:nvPr/>
        </p:nvGrpSpPr>
        <p:grpSpPr>
          <a:xfrm>
            <a:off x="68348" y="4917091"/>
            <a:ext cx="1507173" cy="1165934"/>
            <a:chOff x="25400" y="4630214"/>
            <a:chExt cx="1507173" cy="1165934"/>
          </a:xfrm>
          <a:solidFill>
            <a:schemeClr val="bg1"/>
          </a:solidFill>
        </p:grpSpPr>
        <p:sp>
          <p:nvSpPr>
            <p:cNvPr id="29" name="円/楕円 28"/>
            <p:cNvSpPr/>
            <p:nvPr/>
          </p:nvSpPr>
          <p:spPr>
            <a:xfrm>
              <a:off x="25400" y="4630214"/>
              <a:ext cx="1345923" cy="1165934"/>
            </a:xfrm>
            <a:prstGeom prst="ellipse">
              <a:avLst/>
            </a:prstGeom>
            <a:grpFill/>
            <a:ln w="28575">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0" name="テキスト ボックス 29"/>
            <p:cNvSpPr txBox="1"/>
            <p:nvPr/>
          </p:nvSpPr>
          <p:spPr>
            <a:xfrm>
              <a:off x="137707" y="4934292"/>
              <a:ext cx="1394866" cy="758724"/>
            </a:xfrm>
            <a:prstGeom prst="rect">
              <a:avLst/>
            </a:prstGeom>
            <a:noFill/>
          </p:spPr>
          <p:txBody>
            <a:bodyPr wrap="square" rtlCol="0">
              <a:spAutoFit/>
            </a:bodyPr>
            <a:lstStyle/>
            <a:p>
              <a:r>
                <a:rPr lang="ja-JP" altLang="en-US" sz="1400" b="1" dirty="0">
                  <a:solidFill>
                    <a:srgbClr val="FF9999"/>
                  </a:solidFill>
                  <a:latin typeface="HG丸ｺﾞｼｯｸM-PRO" panose="020F0600000000000000" pitchFamily="50" charset="-128"/>
                  <a:ea typeface="HG丸ｺﾞｼｯｸM-PRO" panose="020F0600000000000000" pitchFamily="50" charset="-128"/>
                </a:rPr>
                <a:t>プラスしたい</a:t>
              </a:r>
              <a:endParaRPr lang="en-US" altLang="ja-JP" sz="1400" b="1" dirty="0">
                <a:solidFill>
                  <a:srgbClr val="FF9999"/>
                </a:solidFill>
                <a:latin typeface="HG丸ｺﾞｼｯｸM-PRO" panose="020F0600000000000000" pitchFamily="50" charset="-128"/>
                <a:ea typeface="HG丸ｺﾞｼｯｸM-PRO" panose="020F0600000000000000" pitchFamily="50" charset="-128"/>
              </a:endParaRPr>
            </a:p>
            <a:p>
              <a:r>
                <a:rPr lang="ja-JP" altLang="en-US" sz="1400" b="1" dirty="0">
                  <a:solidFill>
                    <a:srgbClr val="FF9999"/>
                  </a:solidFill>
                  <a:latin typeface="HG丸ｺﾞｼｯｸM-PRO" panose="020F0600000000000000" pitchFamily="50" charset="-128"/>
                  <a:ea typeface="HG丸ｺﾞｼｯｸM-PRO" panose="020F0600000000000000" pitchFamily="50" charset="-128"/>
                </a:rPr>
                <a:t>　</a:t>
              </a:r>
              <a:r>
                <a:rPr lang="ja-JP" altLang="en-US" b="1" dirty="0">
                  <a:solidFill>
                    <a:srgbClr val="FF9999"/>
                  </a:solidFill>
                  <a:latin typeface="HG丸ｺﾞｼｯｸM-PRO" panose="020F0600000000000000" pitchFamily="50" charset="-128"/>
                  <a:ea typeface="HG丸ｺﾞｼｯｸM-PRO" panose="020F0600000000000000" pitchFamily="50" charset="-128"/>
                </a:rPr>
                <a:t>食材</a:t>
              </a:r>
            </a:p>
          </p:txBody>
        </p:sp>
      </p:grpSp>
      <p:sp>
        <p:nvSpPr>
          <p:cNvPr id="36" name="正方形/長方形 35"/>
          <p:cNvSpPr/>
          <p:nvPr/>
        </p:nvSpPr>
        <p:spPr>
          <a:xfrm>
            <a:off x="1371171" y="4569945"/>
            <a:ext cx="2786340" cy="307777"/>
          </a:xfrm>
          <a:prstGeom prst="rect">
            <a:avLst/>
          </a:prstGeom>
        </p:spPr>
        <p:txBody>
          <a:bodyPr wrap="none">
            <a:spAutoFit/>
          </a:bodyPr>
          <a:lstStyle/>
          <a:p>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ビタミン</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B1</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と協力して便秘解消</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7" name="下矢印 36"/>
          <p:cNvSpPr/>
          <p:nvPr/>
        </p:nvSpPr>
        <p:spPr>
          <a:xfrm>
            <a:off x="2395540" y="4885814"/>
            <a:ext cx="393700" cy="270449"/>
          </a:xfrm>
          <a:prstGeom prst="down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8" name="テキスト ボックス 37"/>
          <p:cNvSpPr txBox="1"/>
          <p:nvPr/>
        </p:nvSpPr>
        <p:spPr>
          <a:xfrm>
            <a:off x="2194651" y="5200038"/>
            <a:ext cx="1016000" cy="369332"/>
          </a:xfrm>
          <a:prstGeom prst="rect">
            <a:avLst/>
          </a:prstGeom>
          <a:noFill/>
        </p:spPr>
        <p:txBody>
          <a:bodyPr wrap="square" rtlCol="0">
            <a:spAutoFit/>
          </a:bodyPr>
          <a:lstStyle/>
          <a:p>
            <a:r>
              <a:rPr lang="ja-JP" altLang="en-US" dirty="0" smtClean="0">
                <a:solidFill>
                  <a:srgbClr val="ED7D31">
                    <a:lumMod val="75000"/>
                  </a:srgbClr>
                </a:solidFill>
                <a:latin typeface="HG丸ｺﾞｼｯｸM-PRO" panose="020F0600000000000000" pitchFamily="50" charset="-128"/>
                <a:ea typeface="HG丸ｺﾞｼｯｸM-PRO" panose="020F0600000000000000" pitchFamily="50" charset="-128"/>
              </a:rPr>
              <a:t>ごぼう</a:t>
            </a:r>
            <a:endParaRPr lang="ja-JP" altLang="en-US" dirty="0">
              <a:solidFill>
                <a:srgbClr val="ED7D31">
                  <a:lumMod val="75000"/>
                </a:srgbClr>
              </a:solidFill>
              <a:latin typeface="HG丸ｺﾞｼｯｸM-PRO" panose="020F0600000000000000" pitchFamily="50" charset="-128"/>
              <a:ea typeface="HG丸ｺﾞｼｯｸM-PRO" panose="020F0600000000000000" pitchFamily="50" charset="-128"/>
            </a:endParaRPr>
          </a:p>
        </p:txBody>
      </p:sp>
      <p:sp>
        <p:nvSpPr>
          <p:cNvPr id="39" name="テキスト ボックス 38"/>
          <p:cNvSpPr txBox="1"/>
          <p:nvPr/>
        </p:nvSpPr>
        <p:spPr>
          <a:xfrm>
            <a:off x="2370140" y="5489334"/>
            <a:ext cx="469900" cy="461665"/>
          </a:xfrm>
          <a:prstGeom prst="rect">
            <a:avLst/>
          </a:prstGeom>
          <a:noFill/>
        </p:spPr>
        <p:txBody>
          <a:bodyPr wrap="square" rtlCol="0">
            <a:spAutoFit/>
          </a:bodyPr>
          <a:lstStyle/>
          <a:p>
            <a:r>
              <a:rPr lang="ja-JP" altLang="en-US" sz="2400" dirty="0">
                <a:solidFill>
                  <a:prstClr val="black"/>
                </a:solidFill>
              </a:rPr>
              <a:t>＋</a:t>
            </a:r>
          </a:p>
        </p:txBody>
      </p:sp>
      <p:sp>
        <p:nvSpPr>
          <p:cNvPr id="40" name="正方形/長方形 39"/>
          <p:cNvSpPr/>
          <p:nvPr/>
        </p:nvSpPr>
        <p:spPr>
          <a:xfrm>
            <a:off x="1197336" y="5944507"/>
            <a:ext cx="3416320" cy="523220"/>
          </a:xfrm>
          <a:prstGeom prst="rect">
            <a:avLst/>
          </a:prstGeom>
        </p:spPr>
        <p:txBody>
          <a:bodyPr wrap="none">
            <a:spAutoFit/>
          </a:bodyPr>
          <a:lstStyle/>
          <a:p>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豚肉・鶏レバー・うなぎの蒲焼・かれい</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かつお・ぶり・大豆・食物油・砂糖</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2" name="角丸四角形 11"/>
          <p:cNvSpPr/>
          <p:nvPr/>
        </p:nvSpPr>
        <p:spPr>
          <a:xfrm>
            <a:off x="501650" y="2305418"/>
            <a:ext cx="11341100" cy="2098158"/>
          </a:xfrm>
          <a:prstGeom prst="roundRect">
            <a:avLst/>
          </a:prstGeom>
          <a:noFill/>
          <a:ln w="381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4" name="円形吹き出し 23"/>
          <p:cNvSpPr/>
          <p:nvPr/>
        </p:nvSpPr>
        <p:spPr>
          <a:xfrm>
            <a:off x="4889500" y="4568834"/>
            <a:ext cx="1803400" cy="361950"/>
          </a:xfrm>
          <a:prstGeom prst="wedgeEllipseCallout">
            <a:avLst>
              <a:gd name="adj1" fmla="val -51384"/>
              <a:gd name="adj2" fmla="val 7653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調理のポイント</a:t>
            </a:r>
            <a:endParaRPr lang="ja-JP" altLang="en-US"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9765602" y="4845803"/>
            <a:ext cx="2351926" cy="1600438"/>
          </a:xfrm>
          <a:prstGeom prst="rect">
            <a:avLst/>
          </a:prstGeom>
        </p:spPr>
        <p:txBody>
          <a:bodyPr wrap="none">
            <a:spAutoFit/>
          </a:bodyPr>
          <a:lstStyle/>
          <a:p>
            <a:r>
              <a:rPr lang="ja-JP" altLang="en-US" sz="1400" dirty="0" smtClean="0">
                <a:solidFill>
                  <a:srgbClr val="ED7D31">
                    <a:lumMod val="75000"/>
                  </a:srgbClr>
                </a:solidFill>
                <a:latin typeface="HGPｺﾞｼｯｸM" panose="020B0600000000000000" pitchFamily="50" charset="-128"/>
                <a:ea typeface="HGPｺﾞｼｯｸM" panose="020B0600000000000000" pitchFamily="50" charset="-128"/>
              </a:rPr>
              <a:t>流水の下でたわしを使って</a:t>
            </a:r>
            <a:endParaRPr lang="en-US" altLang="ja-JP" sz="1400" dirty="0" smtClean="0">
              <a:solidFill>
                <a:srgbClr val="ED7D31">
                  <a:lumMod val="75000"/>
                </a:srgbClr>
              </a:solidFill>
              <a:latin typeface="HGPｺﾞｼｯｸM" panose="020B0600000000000000" pitchFamily="50" charset="-128"/>
              <a:ea typeface="HGPｺﾞｼｯｸM" panose="020B0600000000000000" pitchFamily="50" charset="-128"/>
            </a:endParaRPr>
          </a:p>
          <a:p>
            <a:r>
              <a:rPr lang="ja-JP" altLang="en-US" sz="1400" dirty="0" smtClean="0">
                <a:solidFill>
                  <a:srgbClr val="ED7D31">
                    <a:lumMod val="75000"/>
                  </a:srgbClr>
                </a:solidFill>
                <a:latin typeface="HGPｺﾞｼｯｸM" panose="020B0600000000000000" pitchFamily="50" charset="-128"/>
                <a:ea typeface="HGPｺﾞｼｯｸM" panose="020B0600000000000000" pitchFamily="50" charset="-128"/>
              </a:rPr>
              <a:t>よく洗いましょう。その後、</a:t>
            </a:r>
            <a:endParaRPr lang="en-US" altLang="ja-JP" sz="1400" dirty="0" smtClean="0">
              <a:solidFill>
                <a:srgbClr val="ED7D31">
                  <a:lumMod val="75000"/>
                </a:srgbClr>
              </a:solidFill>
              <a:latin typeface="HGPｺﾞｼｯｸM" panose="020B0600000000000000" pitchFamily="50" charset="-128"/>
              <a:ea typeface="HGPｺﾞｼｯｸM" panose="020B0600000000000000" pitchFamily="50" charset="-128"/>
            </a:endParaRPr>
          </a:p>
          <a:p>
            <a:r>
              <a:rPr lang="ja-JP" altLang="en-US" sz="1400" dirty="0" smtClean="0">
                <a:solidFill>
                  <a:srgbClr val="ED7D31">
                    <a:lumMod val="75000"/>
                  </a:srgbClr>
                </a:solidFill>
                <a:latin typeface="HGPｺﾞｼｯｸM" panose="020B0600000000000000" pitchFamily="50" charset="-128"/>
                <a:ea typeface="HGPｺﾞｼｯｸM" panose="020B0600000000000000" pitchFamily="50" charset="-128"/>
              </a:rPr>
              <a:t>包丁の背でこそげれば、丁寧</a:t>
            </a:r>
            <a:endParaRPr lang="en-US" altLang="ja-JP" sz="1400" dirty="0" smtClean="0">
              <a:solidFill>
                <a:srgbClr val="ED7D31">
                  <a:lumMod val="75000"/>
                </a:srgbClr>
              </a:solidFill>
              <a:latin typeface="HGPｺﾞｼｯｸM" panose="020B0600000000000000" pitchFamily="50" charset="-128"/>
              <a:ea typeface="HGPｺﾞｼｯｸM" panose="020B0600000000000000" pitchFamily="50" charset="-128"/>
            </a:endParaRPr>
          </a:p>
          <a:p>
            <a:r>
              <a:rPr lang="ja-JP" altLang="en-US" sz="1400" dirty="0" smtClean="0">
                <a:solidFill>
                  <a:srgbClr val="ED7D31">
                    <a:lumMod val="75000"/>
                  </a:srgbClr>
                </a:solidFill>
                <a:latin typeface="HGPｺﾞｼｯｸM" panose="020B0600000000000000" pitchFamily="50" charset="-128"/>
                <a:ea typeface="HGPｺﾞｼｯｸM" panose="020B0600000000000000" pitchFamily="50" charset="-128"/>
              </a:rPr>
              <a:t>ですが、香りや有効成分は</a:t>
            </a:r>
            <a:endParaRPr lang="en-US" altLang="ja-JP" sz="1400" dirty="0" smtClean="0">
              <a:solidFill>
                <a:srgbClr val="ED7D31">
                  <a:lumMod val="75000"/>
                </a:srgbClr>
              </a:solidFill>
              <a:latin typeface="HGPｺﾞｼｯｸM" panose="020B0600000000000000" pitchFamily="50" charset="-128"/>
              <a:ea typeface="HGPｺﾞｼｯｸM" panose="020B0600000000000000" pitchFamily="50" charset="-128"/>
            </a:endParaRPr>
          </a:p>
          <a:p>
            <a:r>
              <a:rPr lang="ja-JP" altLang="en-US" sz="1400" dirty="0" smtClean="0">
                <a:solidFill>
                  <a:srgbClr val="ED7D31">
                    <a:lumMod val="75000"/>
                  </a:srgbClr>
                </a:solidFill>
                <a:latin typeface="HGPｺﾞｼｯｸM" panose="020B0600000000000000" pitchFamily="50" charset="-128"/>
                <a:ea typeface="HGPｺﾞｼｯｸM" panose="020B0600000000000000" pitchFamily="50" charset="-128"/>
              </a:rPr>
              <a:t>減ってしまいます。安全対策</a:t>
            </a:r>
            <a:endParaRPr lang="en-US" altLang="ja-JP" sz="1400" dirty="0" smtClean="0">
              <a:solidFill>
                <a:srgbClr val="ED7D31">
                  <a:lumMod val="75000"/>
                </a:srgbClr>
              </a:solidFill>
              <a:latin typeface="HGPｺﾞｼｯｸM" panose="020B0600000000000000" pitchFamily="50" charset="-128"/>
              <a:ea typeface="HGPｺﾞｼｯｸM" panose="020B0600000000000000" pitchFamily="50" charset="-128"/>
            </a:endParaRPr>
          </a:p>
          <a:p>
            <a:r>
              <a:rPr lang="ja-JP" altLang="en-US" sz="1400" dirty="0" smtClean="0">
                <a:solidFill>
                  <a:srgbClr val="ED7D31">
                    <a:lumMod val="75000"/>
                  </a:srgbClr>
                </a:solidFill>
                <a:latin typeface="HGPｺﾞｼｯｸM" panose="020B0600000000000000" pitchFamily="50" charset="-128"/>
                <a:ea typeface="HGPｺﾞｼｯｸM" panose="020B0600000000000000" pitchFamily="50" charset="-128"/>
              </a:rPr>
              <a:t>として効果的なのは酢水に</a:t>
            </a:r>
            <a:endParaRPr lang="en-US" altLang="ja-JP" sz="1400" dirty="0" smtClean="0">
              <a:solidFill>
                <a:srgbClr val="ED7D31">
                  <a:lumMod val="75000"/>
                </a:srgbClr>
              </a:solidFill>
              <a:latin typeface="HGPｺﾞｼｯｸM" panose="020B0600000000000000" pitchFamily="50" charset="-128"/>
              <a:ea typeface="HGPｺﾞｼｯｸM" panose="020B0600000000000000" pitchFamily="50" charset="-128"/>
            </a:endParaRPr>
          </a:p>
          <a:p>
            <a:r>
              <a:rPr lang="ja-JP" altLang="en-US" sz="1400" dirty="0" smtClean="0">
                <a:solidFill>
                  <a:srgbClr val="ED7D31">
                    <a:lumMod val="75000"/>
                  </a:srgbClr>
                </a:solidFill>
                <a:latin typeface="HGPｺﾞｼｯｸM" panose="020B0600000000000000" pitchFamily="50" charset="-128"/>
                <a:ea typeface="HGPｺﾞｼｯｸM" panose="020B0600000000000000" pitchFamily="50" charset="-128"/>
              </a:rPr>
              <a:t>つけてあく抜きする方法です。</a:t>
            </a:r>
            <a:endParaRPr lang="ja-JP" altLang="en-US" sz="1400" dirty="0">
              <a:solidFill>
                <a:srgbClr val="ED7D31">
                  <a:lumMod val="75000"/>
                </a:srgbClr>
              </a:solidFill>
              <a:latin typeface="HGPｺﾞｼｯｸM" panose="020B0600000000000000" pitchFamily="50" charset="-128"/>
              <a:ea typeface="HGPｺﾞｼｯｸM" panose="020B0600000000000000" pitchFamily="50" charset="-128"/>
            </a:endParaRPr>
          </a:p>
        </p:txBody>
      </p:sp>
      <p:sp>
        <p:nvSpPr>
          <p:cNvPr id="43" name="テキスト ボックス 42"/>
          <p:cNvSpPr txBox="1"/>
          <p:nvPr/>
        </p:nvSpPr>
        <p:spPr>
          <a:xfrm>
            <a:off x="9487764" y="4501643"/>
            <a:ext cx="1384300" cy="369332"/>
          </a:xfrm>
          <a:prstGeom prst="rect">
            <a:avLst/>
          </a:prstGeom>
          <a:solidFill>
            <a:schemeClr val="accent2">
              <a:lumMod val="50000"/>
            </a:schemeClr>
          </a:solidFill>
        </p:spPr>
        <p:txBody>
          <a:bodyPr wrap="square" rtlCol="0">
            <a:spAutoFit/>
          </a:bodyPr>
          <a:lstStyle/>
          <a:p>
            <a:r>
              <a:rPr lang="ja-JP" altLang="en-US" dirty="0" smtClean="0">
                <a:solidFill>
                  <a:prstClr val="white"/>
                </a:solidFill>
                <a:latin typeface="HGPｺﾞｼｯｸM" panose="020B0600000000000000" pitchFamily="50" charset="-128"/>
                <a:ea typeface="HGPｺﾞｼｯｸM" panose="020B0600000000000000" pitchFamily="50" charset="-128"/>
              </a:rPr>
              <a:t>農薬の</a:t>
            </a:r>
            <a:r>
              <a:rPr lang="ja-JP" altLang="en-US" dirty="0">
                <a:solidFill>
                  <a:prstClr val="white"/>
                </a:solidFill>
                <a:latin typeface="HGPｺﾞｼｯｸM" panose="020B0600000000000000" pitchFamily="50" charset="-128"/>
                <a:ea typeface="HGPｺﾞｼｯｸM" panose="020B0600000000000000" pitchFamily="50" charset="-128"/>
              </a:rPr>
              <a:t>除去</a:t>
            </a:r>
          </a:p>
        </p:txBody>
      </p:sp>
    </p:spTree>
    <p:extLst>
      <p:ext uri="{BB962C8B-B14F-4D97-AF65-F5344CB8AC3E}">
        <p14:creationId xmlns:p14="http://schemas.microsoft.com/office/powerpoint/2010/main" val="99150201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359</Words>
  <Application>Microsoft Office PowerPoint</Application>
  <PresentationFormat>ワイド画面</PresentationFormat>
  <Paragraphs>25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HGPｺﾞｼｯｸM</vt:lpstr>
      <vt:lpstr>HG丸ｺﾞｼｯｸM-PRO</vt:lpstr>
      <vt:lpstr>ＭＳ Ｐゴシック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Harada-rd</dc:creator>
  <cp:lastModifiedBy>Harada-rd</cp:lastModifiedBy>
  <cp:revision>8</cp:revision>
  <dcterms:created xsi:type="dcterms:W3CDTF">2021-12-21T06:53:58Z</dcterms:created>
  <dcterms:modified xsi:type="dcterms:W3CDTF">2022-01-04T03:06:40Z</dcterms:modified>
</cp:coreProperties>
</file>