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76300" y="558800"/>
            <a:ext cx="10337800" cy="923330"/>
          </a:xfrm>
          <a:prstGeom prst="rect">
            <a:avLst/>
          </a:prstGeom>
          <a:noFill/>
        </p:spPr>
        <p:txBody>
          <a:bodyPr wrap="square" rtlCol="0">
            <a:spAutoFit/>
          </a:bodyPr>
          <a:lstStyle/>
          <a:p>
            <a:r>
              <a:rPr lang="en-US" altLang="ja-JP" dirty="0">
                <a:solidFill>
                  <a:prstClr val="black"/>
                </a:solidFill>
              </a:rPr>
              <a:t>12</a:t>
            </a:r>
            <a:r>
              <a:rPr lang="ja-JP" altLang="en-US" dirty="0">
                <a:solidFill>
                  <a:prstClr val="black"/>
                </a:solidFill>
              </a:rPr>
              <a:t>月になりました。忘年会やクリスマスなどの行事で食べたり飲んだりする機会が多くなる人も多いでしょう</a:t>
            </a:r>
            <a:r>
              <a:rPr lang="ja-JP" altLang="en-US" dirty="0" smtClean="0">
                <a:solidFill>
                  <a:prstClr val="black"/>
                </a:solidFill>
              </a:rPr>
              <a:t>。高カロリーの食事、飲酒が続いたりし、運動量も減りがちで、「年末太り」になってしまうことも多いようです。いつも以上に食生活に気をつけるとともに、体重が増えないように運動することを心掛けましょう。</a:t>
            </a:r>
            <a:endParaRPr lang="ja-JP" altLang="en-US" dirty="0">
              <a:solidFill>
                <a:prstClr val="black"/>
              </a:solidFill>
            </a:endParaRPr>
          </a:p>
        </p:txBody>
      </p:sp>
      <p:sp>
        <p:nvSpPr>
          <p:cNvPr id="5" name="角丸四角形 4"/>
          <p:cNvSpPr/>
          <p:nvPr/>
        </p:nvSpPr>
        <p:spPr>
          <a:xfrm>
            <a:off x="876300" y="1803400"/>
            <a:ext cx="10020300" cy="4267199"/>
          </a:xfrm>
          <a:prstGeom prst="roundRect">
            <a:avLst/>
          </a:prstGeom>
          <a:solidFill>
            <a:schemeClr val="bg1"/>
          </a:solidFill>
          <a:ln w="571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テキスト ボックス 5"/>
          <p:cNvSpPr txBox="1"/>
          <p:nvPr/>
        </p:nvSpPr>
        <p:spPr>
          <a:xfrm>
            <a:off x="3721100" y="1968500"/>
            <a:ext cx="3848100" cy="400110"/>
          </a:xfrm>
          <a:prstGeom prst="rect">
            <a:avLst/>
          </a:prstGeom>
          <a:noFill/>
        </p:spPr>
        <p:txBody>
          <a:bodyPr wrap="square" rtlCol="0">
            <a:spAutoFit/>
          </a:bodyPr>
          <a:lstStyle/>
          <a:p>
            <a:r>
              <a:rPr lang="ja-JP" altLang="en-US" sz="2000" b="1" dirty="0" smtClean="0">
                <a:solidFill>
                  <a:srgbClr val="ED7D31"/>
                </a:solidFill>
              </a:rPr>
              <a:t>食べ過ぎた時の上手なリセット術</a:t>
            </a:r>
            <a:endParaRPr lang="en-US" altLang="ja-JP" sz="2000" b="1" dirty="0" smtClean="0">
              <a:solidFill>
                <a:srgbClr val="ED7D31"/>
              </a:solidFill>
            </a:endParaRPr>
          </a:p>
        </p:txBody>
      </p:sp>
      <p:sp>
        <p:nvSpPr>
          <p:cNvPr id="7" name="テキスト ボックス 6"/>
          <p:cNvSpPr txBox="1"/>
          <p:nvPr/>
        </p:nvSpPr>
        <p:spPr>
          <a:xfrm>
            <a:off x="1130300" y="2643012"/>
            <a:ext cx="9283700" cy="2985433"/>
          </a:xfrm>
          <a:prstGeom prst="rect">
            <a:avLst/>
          </a:prstGeom>
          <a:noFill/>
        </p:spPr>
        <p:txBody>
          <a:bodyPr wrap="square" rtlCol="0">
            <a:spAutoFit/>
          </a:bodyPr>
          <a:lstStyle/>
          <a:p>
            <a:r>
              <a:rPr lang="en-US" altLang="ja-JP" b="1" dirty="0" smtClean="0">
                <a:solidFill>
                  <a:prstClr val="black"/>
                </a:solidFill>
                <a:latin typeface="ＭＳ Ｐゴシック" panose="020B0600070205080204" pitchFamily="50" charset="-128"/>
              </a:rPr>
              <a:t>1</a:t>
            </a:r>
            <a:r>
              <a:rPr lang="ja-JP" altLang="en-US" b="1" dirty="0" smtClean="0">
                <a:solidFill>
                  <a:prstClr val="black"/>
                </a:solidFill>
                <a:latin typeface="ＭＳ Ｐゴシック" panose="020B0600070205080204" pitchFamily="50" charset="-128"/>
              </a:rPr>
              <a:t>　</a:t>
            </a:r>
            <a:r>
              <a:rPr lang="ja-JP" altLang="en-US" b="1" dirty="0" smtClean="0">
                <a:solidFill>
                  <a:prstClr val="black"/>
                </a:solidFill>
              </a:rPr>
              <a:t>摂取ｴﾈﾙｷﾞｰの調整をしましょう</a:t>
            </a:r>
            <a:endParaRPr lang="en-US" altLang="ja-JP" b="1" dirty="0" smtClean="0">
              <a:solidFill>
                <a:prstClr val="black"/>
              </a:solidFill>
            </a:endParaRPr>
          </a:p>
          <a:p>
            <a:r>
              <a:rPr lang="ja-JP" altLang="en-US" dirty="0">
                <a:solidFill>
                  <a:prstClr val="black"/>
                </a:solidFill>
              </a:rPr>
              <a:t>　</a:t>
            </a:r>
            <a:r>
              <a:rPr lang="ja-JP" altLang="en-US" dirty="0" smtClean="0">
                <a:solidFill>
                  <a:prstClr val="black"/>
                </a:solidFill>
              </a:rPr>
              <a:t>　</a:t>
            </a:r>
            <a:r>
              <a:rPr lang="ja-JP" altLang="en-US" sz="1600" dirty="0" smtClean="0">
                <a:solidFill>
                  <a:prstClr val="black"/>
                </a:solidFill>
              </a:rPr>
              <a:t>太る原因は、摂取ｴﾈﾙｷﾞｰが消費ｴﾈﾙｷﾞｰより過剰になった場合です。その際気を付けたいのは、体の</a:t>
            </a:r>
            <a:endParaRPr lang="en-US" altLang="ja-JP" sz="1600" dirty="0" smtClean="0">
              <a:solidFill>
                <a:prstClr val="black"/>
              </a:solidFill>
            </a:endParaRPr>
          </a:p>
          <a:p>
            <a:r>
              <a:rPr lang="ja-JP" altLang="en-US" sz="1600" dirty="0">
                <a:solidFill>
                  <a:prstClr val="black"/>
                </a:solidFill>
              </a:rPr>
              <a:t>　</a:t>
            </a:r>
            <a:r>
              <a:rPr lang="ja-JP" altLang="en-US" sz="1600" dirty="0" smtClean="0">
                <a:solidFill>
                  <a:prstClr val="black"/>
                </a:solidFill>
              </a:rPr>
              <a:t>　構成成分であるたんぱく質を欠かさず主食である糖質をいつもより減らすと良いでしょう。</a:t>
            </a:r>
            <a:endParaRPr lang="en-US" altLang="ja-JP" sz="1600" dirty="0" smtClean="0">
              <a:solidFill>
                <a:prstClr val="black"/>
              </a:solidFill>
            </a:endParaRPr>
          </a:p>
          <a:p>
            <a:endParaRPr lang="en-US" altLang="ja-JP" sz="1600" dirty="0">
              <a:solidFill>
                <a:prstClr val="black"/>
              </a:solidFill>
            </a:endParaRPr>
          </a:p>
          <a:p>
            <a:r>
              <a:rPr lang="en-US" altLang="ja-JP" b="1" dirty="0">
                <a:solidFill>
                  <a:prstClr val="black"/>
                </a:solidFill>
                <a:latin typeface="ＭＳ Ｐゴシック" panose="020B0600070205080204" pitchFamily="50" charset="-128"/>
              </a:rPr>
              <a:t>2</a:t>
            </a:r>
            <a:r>
              <a:rPr lang="ja-JP" altLang="en-US" b="1" dirty="0" smtClean="0">
                <a:solidFill>
                  <a:prstClr val="black"/>
                </a:solidFill>
                <a:latin typeface="ＭＳ Ｐゴシック" panose="020B0600070205080204" pitchFamily="50" charset="-128"/>
              </a:rPr>
              <a:t>　</a:t>
            </a:r>
            <a:r>
              <a:rPr lang="ja-JP" altLang="en-US" b="1" dirty="0" smtClean="0">
                <a:solidFill>
                  <a:prstClr val="black"/>
                </a:solidFill>
              </a:rPr>
              <a:t>カリウムや酵素・水分をとって、いらないものをデトックスしましょう。</a:t>
            </a:r>
            <a:endParaRPr lang="en-US" altLang="ja-JP" b="1" dirty="0" smtClean="0">
              <a:solidFill>
                <a:prstClr val="black"/>
              </a:solidFill>
            </a:endParaRPr>
          </a:p>
          <a:p>
            <a:r>
              <a:rPr lang="ja-JP" altLang="en-US" b="1" dirty="0">
                <a:solidFill>
                  <a:prstClr val="black"/>
                </a:solidFill>
              </a:rPr>
              <a:t>　</a:t>
            </a:r>
            <a:r>
              <a:rPr lang="ja-JP" altLang="en-US" b="1" dirty="0" smtClean="0">
                <a:solidFill>
                  <a:prstClr val="black"/>
                </a:solidFill>
              </a:rPr>
              <a:t>　</a:t>
            </a:r>
            <a:r>
              <a:rPr lang="ja-JP" altLang="en-US" sz="1600" dirty="0" smtClean="0">
                <a:solidFill>
                  <a:prstClr val="black"/>
                </a:solidFill>
              </a:rPr>
              <a:t>ｴﾈﾙｷﾞｰを調整しつつ、生の果物、野菜、海藻などを摂って代謝アップにつなげましょう。</a:t>
            </a:r>
            <a:endParaRPr lang="en-US" altLang="ja-JP" sz="1600" dirty="0" smtClean="0">
              <a:solidFill>
                <a:prstClr val="black"/>
              </a:solidFill>
            </a:endParaRPr>
          </a:p>
          <a:p>
            <a:r>
              <a:rPr lang="ja-JP" altLang="en-US" sz="1600" dirty="0">
                <a:solidFill>
                  <a:prstClr val="black"/>
                </a:solidFill>
              </a:rPr>
              <a:t>　</a:t>
            </a:r>
            <a:r>
              <a:rPr lang="ja-JP" altLang="en-US" sz="1600" dirty="0" smtClean="0">
                <a:solidFill>
                  <a:prstClr val="black"/>
                </a:solidFill>
              </a:rPr>
              <a:t>　またしっかり水分を摂ることも大切です。</a:t>
            </a:r>
            <a:endParaRPr lang="en-US" altLang="ja-JP" sz="1600" dirty="0" smtClean="0">
              <a:solidFill>
                <a:prstClr val="black"/>
              </a:solidFill>
            </a:endParaRPr>
          </a:p>
          <a:p>
            <a:endParaRPr lang="en-US" altLang="ja-JP" sz="1400" dirty="0" smtClean="0">
              <a:solidFill>
                <a:prstClr val="black"/>
              </a:solidFill>
            </a:endParaRPr>
          </a:p>
          <a:p>
            <a:r>
              <a:rPr lang="en-US" altLang="ja-JP" b="1" dirty="0">
                <a:solidFill>
                  <a:prstClr val="black"/>
                </a:solidFill>
                <a:latin typeface="ＭＳ Ｐゴシック" panose="020B0600070205080204" pitchFamily="50" charset="-128"/>
              </a:rPr>
              <a:t>3</a:t>
            </a:r>
            <a:r>
              <a:rPr lang="ja-JP" altLang="en-US" b="1" dirty="0" smtClean="0">
                <a:solidFill>
                  <a:prstClr val="black"/>
                </a:solidFill>
                <a:latin typeface="ＭＳ Ｐゴシック" panose="020B0600070205080204" pitchFamily="50" charset="-128"/>
              </a:rPr>
              <a:t>　ビタミンＢ群で代謝を促しましょう。</a:t>
            </a:r>
            <a:endParaRPr lang="en-US" altLang="ja-JP" b="1" dirty="0" smtClean="0">
              <a:solidFill>
                <a:prstClr val="black"/>
              </a:solidFill>
              <a:latin typeface="ＭＳ Ｐゴシック" panose="020B0600070205080204" pitchFamily="50" charset="-128"/>
            </a:endParaRPr>
          </a:p>
          <a:p>
            <a:r>
              <a:rPr lang="ja-JP" altLang="en-US" dirty="0">
                <a:solidFill>
                  <a:prstClr val="black"/>
                </a:solidFill>
                <a:latin typeface="ＭＳ Ｐゴシック" panose="020B0600070205080204" pitchFamily="50" charset="-128"/>
              </a:rPr>
              <a:t>　</a:t>
            </a:r>
            <a:r>
              <a:rPr lang="ja-JP" altLang="en-US"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ビタミンＢ群を多く含む食品（玄米・青魚・大豆・納豆など）は代謝を促す作用があるのでそれらを含む食</a:t>
            </a:r>
            <a:endParaRPr lang="en-US" altLang="ja-JP" sz="1600" dirty="0" smtClean="0">
              <a:solidFill>
                <a:prstClr val="black"/>
              </a:solidFill>
              <a:latin typeface="ＭＳ Ｐゴシック" panose="020B0600070205080204" pitchFamily="50" charset="-128"/>
            </a:endParaRPr>
          </a:p>
          <a:p>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　品も上手に取り入れましょう。</a:t>
            </a:r>
            <a:endParaRPr lang="en-US" altLang="ja-JP" sz="1600" dirty="0" smtClean="0">
              <a:solidFill>
                <a:prstClr val="black"/>
              </a:solidFill>
              <a:latin typeface="ＭＳ Ｐゴシック" panose="020B0600070205080204" pitchFamily="50" charset="-128"/>
            </a:endParaRPr>
          </a:p>
        </p:txBody>
      </p:sp>
      <p:pic>
        <p:nvPicPr>
          <p:cNvPr id="1028" name="Picture 4" descr="クリックすると新しいウィンドウで開きます"/>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7500" y="1943703"/>
            <a:ext cx="550149" cy="78976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クリックすると新しいウィンドウで開きます"/>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54898" y="3889297"/>
            <a:ext cx="583672" cy="54371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クリックすると新しいウィンドウで開きます"/>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07575" y="3889297"/>
            <a:ext cx="720725" cy="514804"/>
          </a:xfrm>
          <a:prstGeom prst="rect">
            <a:avLst/>
          </a:prstGeom>
          <a:noFill/>
          <a:extLst>
            <a:ext uri="{909E8E84-426E-40DD-AFC4-6F175D3DCCD1}">
              <a14:hiddenFill xmlns:a14="http://schemas.microsoft.com/office/drawing/2010/main">
                <a:solidFill>
                  <a:srgbClr val="FFFFFF"/>
                </a:solidFill>
              </a14:hiddenFill>
            </a:ext>
          </a:extLst>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2062" y="5441603"/>
            <a:ext cx="700088" cy="373681"/>
          </a:xfrm>
          <a:prstGeom prst="rect">
            <a:avLst/>
          </a:prstGeom>
        </p:spPr>
      </p:pic>
      <p:pic>
        <p:nvPicPr>
          <p:cNvPr id="11" name="図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4401" y="5323644"/>
            <a:ext cx="609600" cy="609600"/>
          </a:xfrm>
          <a:prstGeom prst="rect">
            <a:avLst/>
          </a:prstGeom>
        </p:spPr>
      </p:pic>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14100" y="558800"/>
            <a:ext cx="573713" cy="829965"/>
          </a:xfrm>
          <a:prstGeom prst="rect">
            <a:avLst/>
          </a:prstGeom>
        </p:spPr>
      </p:pic>
    </p:spTree>
    <p:extLst>
      <p:ext uri="{BB962C8B-B14F-4D97-AF65-F5344CB8AC3E}">
        <p14:creationId xmlns:p14="http://schemas.microsoft.com/office/powerpoint/2010/main" val="10247050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81</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9</cp:revision>
  <dcterms:created xsi:type="dcterms:W3CDTF">2021-12-21T06:53:58Z</dcterms:created>
  <dcterms:modified xsi:type="dcterms:W3CDTF">2022-01-04T03:09:58Z</dcterms:modified>
</cp:coreProperties>
</file>