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20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02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98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19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7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10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2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38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66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56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44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8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570906" y="955240"/>
            <a:ext cx="43669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dirty="0" smtClean="0">
                <a:ln w="12700">
                  <a:solidFill>
                    <a:srgbClr val="5B9BD5"/>
                  </a:solidFill>
                  <a:prstDash val="solid"/>
                </a:ln>
                <a:solidFill>
                  <a:srgbClr val="5B9BD5">
                    <a:lumMod val="75000"/>
                  </a:srgbClr>
                </a:solidFill>
                <a:effectLst>
                  <a:outerShdw dist="38100" dir="2640000" algn="bl" rotWithShape="0">
                    <a:srgbClr val="5B9BD5"/>
                  </a:outerShdw>
                </a:effectLst>
              </a:rPr>
              <a:t>～バランスの良い食事が基本～</a:t>
            </a:r>
            <a:endParaRPr lang="ja-JP" altLang="en-US" sz="2400" b="1" dirty="0">
              <a:ln w="12700">
                <a:solidFill>
                  <a:srgbClr val="5B9BD5"/>
                </a:solidFill>
                <a:prstDash val="solid"/>
              </a:ln>
              <a:solidFill>
                <a:srgbClr val="5B9BD5">
                  <a:lumMod val="75000"/>
                </a:srgbClr>
              </a:solidFill>
              <a:effectLst>
                <a:outerShdw dist="38100" dir="2640000" algn="bl" rotWithShape="0">
                  <a:srgbClr val="5B9BD5"/>
                </a:outerShdw>
              </a:effectLst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440320" y="48920"/>
            <a:ext cx="6628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 smtClean="0">
                <a:solidFill>
                  <a:srgbClr val="FF0000"/>
                </a:solidFill>
                <a:effectLst>
                  <a:glow rad="127000">
                    <a:srgbClr val="FFC000">
                      <a:lumMod val="60000"/>
                      <a:lumOff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免疫力を高める食事</a:t>
            </a:r>
            <a:endParaRPr lang="ja-JP" altLang="en-US" sz="5400" dirty="0">
              <a:solidFill>
                <a:srgbClr val="FF0000"/>
              </a:solidFill>
              <a:effectLst>
                <a:glow rad="127000">
                  <a:srgbClr val="FFC000">
                    <a:lumMod val="60000"/>
                    <a:lumOff val="40000"/>
                  </a:srgbClr>
                </a:glow>
                <a:outerShdw blurRad="38100" dist="254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570" y="2461258"/>
            <a:ext cx="1365543" cy="2970979"/>
          </a:xfrm>
          <a:prstGeom prst="rect">
            <a:avLst/>
          </a:prstGeom>
        </p:spPr>
      </p:pic>
      <p:grpSp>
        <p:nvGrpSpPr>
          <p:cNvPr id="26" name="グループ化 25"/>
          <p:cNvGrpSpPr/>
          <p:nvPr/>
        </p:nvGrpSpPr>
        <p:grpSpPr>
          <a:xfrm>
            <a:off x="268154" y="1925312"/>
            <a:ext cx="4710246" cy="400110"/>
            <a:chOff x="9448" y="5223399"/>
            <a:chExt cx="4050479" cy="400110"/>
          </a:xfrm>
        </p:grpSpPr>
        <p:sp>
          <p:nvSpPr>
            <p:cNvPr id="27" name="正方形/長方形 26"/>
            <p:cNvSpPr/>
            <p:nvPr/>
          </p:nvSpPr>
          <p:spPr>
            <a:xfrm>
              <a:off x="49289" y="5245075"/>
              <a:ext cx="3517592" cy="33454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9448" y="5223399"/>
              <a:ext cx="405047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000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基礎</a:t>
              </a:r>
              <a:r>
                <a:rPr lang="ja-JP" altLang="en-US" sz="2000" dirty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体力をつけ抵抗力を高めます</a:t>
              </a:r>
              <a:r>
                <a:rPr lang="ja-JP" altLang="en-US" sz="2000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。</a:t>
              </a:r>
              <a:endParaRPr lang="en-US" altLang="ja-JP" sz="20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7201469" y="2059686"/>
            <a:ext cx="4503496" cy="707886"/>
            <a:chOff x="3577306" y="5990578"/>
            <a:chExt cx="3608932" cy="707886"/>
          </a:xfrm>
        </p:grpSpPr>
        <p:sp>
          <p:nvSpPr>
            <p:cNvPr id="30" name="正方形/長方形 29"/>
            <p:cNvSpPr/>
            <p:nvPr/>
          </p:nvSpPr>
          <p:spPr>
            <a:xfrm>
              <a:off x="3602241" y="6049999"/>
              <a:ext cx="2994967" cy="3179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3577306" y="5990578"/>
              <a:ext cx="360893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000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風邪に対する抵抗力を高めます。</a:t>
              </a:r>
              <a:br>
                <a:rPr lang="ja-JP" altLang="en-US" sz="2000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</a:br>
              <a:endParaRPr lang="en-US" altLang="ja-JP" sz="2000" dirty="0">
                <a:solidFill>
                  <a:srgbClr val="FF66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38286" y="3682151"/>
            <a:ext cx="5766739" cy="2517773"/>
            <a:chOff x="514589" y="3785535"/>
            <a:chExt cx="3606652" cy="2517773"/>
          </a:xfrm>
        </p:grpSpPr>
        <p:sp>
          <p:nvSpPr>
            <p:cNvPr id="42" name="正方形/長方形 41"/>
            <p:cNvSpPr/>
            <p:nvPr/>
          </p:nvSpPr>
          <p:spPr>
            <a:xfrm>
              <a:off x="514589" y="3854589"/>
              <a:ext cx="2779467" cy="1452039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white"/>
                </a:solidFill>
              </a:endParaRPr>
            </a:p>
          </p:txBody>
        </p:sp>
        <p:grpSp>
          <p:nvGrpSpPr>
            <p:cNvPr id="32" name="グループ化 31"/>
            <p:cNvGrpSpPr/>
            <p:nvPr/>
          </p:nvGrpSpPr>
          <p:grpSpPr>
            <a:xfrm>
              <a:off x="523966" y="3785535"/>
              <a:ext cx="3597275" cy="2517773"/>
              <a:chOff x="42902" y="6141069"/>
              <a:chExt cx="3597275" cy="2517773"/>
            </a:xfrm>
          </p:grpSpPr>
          <p:sp>
            <p:nvSpPr>
              <p:cNvPr id="33" name="正方形/長方形 32"/>
              <p:cNvSpPr/>
              <p:nvPr/>
            </p:nvSpPr>
            <p:spPr>
              <a:xfrm>
                <a:off x="42902" y="6141069"/>
                <a:ext cx="3597275" cy="184665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ja-JP" altLang="en-US" sz="2000" dirty="0" smtClean="0">
                    <a:solidFill>
                      <a:prstClr val="black"/>
                    </a:solidFill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糖質がエネルギーに変わるのを</a:t>
                </a:r>
                <a:endParaRPr lang="en-US" altLang="ja-JP" sz="2000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endParaRPr>
              </a:p>
              <a:p>
                <a:r>
                  <a:rPr lang="ja-JP" altLang="en-US" sz="2000" dirty="0" smtClean="0">
                    <a:solidFill>
                      <a:prstClr val="black"/>
                    </a:solidFill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サポートし、身体</a:t>
                </a:r>
                <a:r>
                  <a:rPr lang="ja-JP" altLang="en-US" sz="2000" dirty="0">
                    <a:solidFill>
                      <a:prstClr val="black"/>
                    </a:solidFill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のだるさを軽減します</a:t>
                </a:r>
                <a:r>
                  <a:rPr lang="ja-JP" altLang="en-US" sz="2000" dirty="0" smtClean="0">
                    <a:solidFill>
                      <a:prstClr val="black"/>
                    </a:solidFill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。</a:t>
                </a:r>
                <a:endParaRPr lang="en-US" altLang="ja-JP" sz="2000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endParaRPr>
              </a:p>
              <a:p>
                <a:r>
                  <a:rPr lang="ja-JP" altLang="en-US" dirty="0" smtClean="0">
                    <a:solidFill>
                      <a:prstClr val="black"/>
                    </a:solidFill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・・・水溶性なので汁ごと</a:t>
                </a:r>
                <a:r>
                  <a:rPr lang="ja-JP" altLang="en-US" dirty="0">
                    <a:solidFill>
                      <a:prstClr val="black"/>
                    </a:solidFill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食べられる</a:t>
                </a:r>
                <a:r>
                  <a:rPr lang="ja-JP" altLang="en-US" dirty="0" smtClean="0">
                    <a:solidFill>
                      <a:prstClr val="black"/>
                    </a:solidFill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調理法が</a:t>
                </a:r>
                <a:endParaRPr lang="en-US" altLang="ja-JP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endParaRPr>
              </a:p>
              <a:p>
                <a:r>
                  <a:rPr lang="ja-JP" altLang="en-US" dirty="0">
                    <a:solidFill>
                      <a:prstClr val="black"/>
                    </a:solidFill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　</a:t>
                </a:r>
                <a:r>
                  <a:rPr lang="ja-JP" altLang="en-US" dirty="0" smtClean="0">
                    <a:solidFill>
                      <a:prstClr val="black"/>
                    </a:solidFill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　お勧めです。にんにくやねぎと一緒に摂ると</a:t>
                </a:r>
                <a:endParaRPr lang="en-US" altLang="ja-JP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endParaRPr>
              </a:p>
              <a:p>
                <a:r>
                  <a:rPr lang="ja-JP" altLang="en-US" dirty="0">
                    <a:solidFill>
                      <a:prstClr val="black"/>
                    </a:solidFill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　</a:t>
                </a:r>
                <a:r>
                  <a:rPr lang="ja-JP" altLang="en-US" dirty="0" smtClean="0">
                    <a:solidFill>
                      <a:prstClr val="black"/>
                    </a:solidFill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　利用効率が高まります。</a:t>
                </a:r>
                <a:endParaRPr lang="en-US" altLang="ja-JP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endParaRPr>
              </a:p>
              <a:p>
                <a:r>
                  <a:rPr lang="ja-JP" altLang="en-US" sz="2000" dirty="0" smtClean="0">
                    <a:solidFill>
                      <a:srgbClr val="FF6600"/>
                    </a:solidFill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　　　</a:t>
                </a:r>
                <a:endParaRPr lang="en-US" altLang="ja-JP" sz="2000" dirty="0">
                  <a:solidFill>
                    <a:srgbClr val="FF66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70603" y="8258732"/>
                <a:ext cx="1155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altLang="ja-JP" sz="2000" dirty="0" smtClean="0">
                  <a:solidFill>
                    <a:srgbClr val="00B05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endParaRPr>
              </a:p>
            </p:txBody>
          </p:sp>
        </p:grpSp>
      </p:grpSp>
      <p:grpSp>
        <p:nvGrpSpPr>
          <p:cNvPr id="25" name="グループ化 24"/>
          <p:cNvGrpSpPr/>
          <p:nvPr/>
        </p:nvGrpSpPr>
        <p:grpSpPr>
          <a:xfrm>
            <a:off x="6989032" y="4149053"/>
            <a:ext cx="5076689" cy="943358"/>
            <a:chOff x="6988437" y="4485847"/>
            <a:chExt cx="5076689" cy="943358"/>
          </a:xfrm>
        </p:grpSpPr>
        <p:sp>
          <p:nvSpPr>
            <p:cNvPr id="44" name="正方形/長方形 43"/>
            <p:cNvSpPr/>
            <p:nvPr/>
          </p:nvSpPr>
          <p:spPr>
            <a:xfrm>
              <a:off x="6988437" y="4499578"/>
              <a:ext cx="5044041" cy="92962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7021085" y="4485847"/>
              <a:ext cx="5044041" cy="934478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r>
                <a:rPr lang="ja-JP" altLang="en-US" sz="2000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鼻や喉などの粘膜を保護しま</a:t>
              </a:r>
              <a:r>
                <a:rPr lang="ja-JP" altLang="en-US" sz="2000" dirty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す</a:t>
              </a:r>
              <a:r>
                <a:rPr lang="ja-JP" altLang="en-US" sz="2000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。</a:t>
              </a:r>
              <a:endParaRPr lang="en-US" altLang="ja-JP" sz="20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r>
                <a:rPr lang="ja-JP" altLang="en-US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・・・脂溶性なので油脂と一緒に摂ると吸収率がアップ</a:t>
              </a:r>
              <a:endParaRPr lang="en-US" altLang="ja-JP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r>
                <a:rPr lang="ja-JP" altLang="en-US" dirty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</a:t>
              </a:r>
              <a:r>
                <a:rPr lang="ja-JP" altLang="en-US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します。</a:t>
              </a:r>
              <a:endParaRPr lang="en-US" altLang="ja-JP" sz="7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359913" y="1225722"/>
            <a:ext cx="18325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たんぱく質</a:t>
            </a:r>
            <a:endParaRPr lang="en-US" altLang="ja-JP" sz="2800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276672" y="1495925"/>
            <a:ext cx="1672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ビタミン</a:t>
            </a:r>
            <a:r>
              <a:rPr lang="en-US" altLang="ja-JP" sz="2800" dirty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01416" y="3176541"/>
            <a:ext cx="1906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0066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ビタミン</a:t>
            </a:r>
            <a:r>
              <a:rPr lang="en-US" altLang="ja-JP" sz="2800" dirty="0">
                <a:solidFill>
                  <a:srgbClr val="0066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B1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7092062" y="3601851"/>
            <a:ext cx="16914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33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ビタミン</a:t>
            </a:r>
            <a:r>
              <a:rPr lang="en-US" altLang="ja-JP" sz="2800" dirty="0">
                <a:solidFill>
                  <a:srgbClr val="FF33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746360" y="5328221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rgbClr val="FF66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豚肉・魚介類・大豆製品</a:t>
            </a:r>
            <a:endParaRPr lang="en-US" altLang="ja-JP" sz="2000" dirty="0">
              <a:solidFill>
                <a:srgbClr val="FF66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28602" y="2434598"/>
            <a:ext cx="44678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rgbClr val="FF66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魚介類・肉類・卵・大豆製品・乳製品など</a:t>
            </a:r>
            <a:endParaRPr lang="en-US" altLang="ja-JP" sz="2000" dirty="0">
              <a:solidFill>
                <a:srgbClr val="FF66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7410388" y="2496438"/>
            <a:ext cx="46401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FF66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イチゴ、キウイ、ブロッコリー、ほうれん草</a:t>
            </a:r>
            <a:r>
              <a:rPr lang="ja-JP" altLang="en-US" sz="2000" dirty="0" smtClean="0">
                <a:solidFill>
                  <a:srgbClr val="FF66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</a:t>
            </a:r>
            <a:endParaRPr lang="en-US" altLang="ja-JP" sz="2000" dirty="0" smtClean="0">
              <a:solidFill>
                <a:srgbClr val="FF66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000" dirty="0" smtClean="0">
                <a:solidFill>
                  <a:srgbClr val="FF66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イモ類</a:t>
            </a:r>
            <a:r>
              <a:rPr lang="ja-JP" altLang="en-US" sz="2000" dirty="0">
                <a:solidFill>
                  <a:srgbClr val="FF66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などの果物や野菜類</a:t>
            </a:r>
            <a:endParaRPr lang="en-US" altLang="ja-JP" sz="2000" dirty="0">
              <a:solidFill>
                <a:srgbClr val="FF66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6926726" y="5203244"/>
            <a:ext cx="51686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2000" dirty="0">
                <a:solidFill>
                  <a:srgbClr val="FF66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ほうれん草、人参、南瓜などの緑黄色</a:t>
            </a:r>
            <a:r>
              <a:rPr lang="ja-JP" altLang="en-US" sz="2000" dirty="0" smtClean="0">
                <a:solidFill>
                  <a:srgbClr val="FF66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野菜、</a:t>
            </a:r>
            <a:endParaRPr lang="en-US" altLang="ja-JP" sz="2000" dirty="0" smtClean="0">
              <a:solidFill>
                <a:srgbClr val="FF66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000" dirty="0">
                <a:solidFill>
                  <a:srgbClr val="FF66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2000" dirty="0" smtClean="0">
                <a:solidFill>
                  <a:srgbClr val="FF66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うなぎ</a:t>
            </a:r>
            <a:r>
              <a:rPr lang="ja-JP" altLang="en-US" sz="2000" dirty="0">
                <a:solidFill>
                  <a:srgbClr val="FF66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・鶏卵、牛乳・チーズなど</a:t>
            </a:r>
            <a:endParaRPr lang="en-US" altLang="ja-JP" sz="700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56" name="図 5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5" t="50801"/>
          <a:stretch/>
        </p:blipFill>
        <p:spPr>
          <a:xfrm>
            <a:off x="9121085" y="1269166"/>
            <a:ext cx="868808" cy="907086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980" y="1499149"/>
            <a:ext cx="1131536" cy="749644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472" y="2203765"/>
            <a:ext cx="641699" cy="506797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497" y="2812992"/>
            <a:ext cx="1014514" cy="1014514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6" t="15883" r="33622" b="12651"/>
          <a:stretch/>
        </p:blipFill>
        <p:spPr>
          <a:xfrm>
            <a:off x="9014838" y="5971920"/>
            <a:ext cx="910564" cy="744287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802" y="5690860"/>
            <a:ext cx="1103906" cy="892046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 rotWithShape="1"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6" t="7610" r="35305" b="5087"/>
          <a:stretch/>
        </p:blipFill>
        <p:spPr>
          <a:xfrm rot="1408809">
            <a:off x="11085624" y="1647579"/>
            <a:ext cx="828260" cy="892246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600" r="46"/>
          <a:stretch/>
        </p:blipFill>
        <p:spPr>
          <a:xfrm>
            <a:off x="2260298" y="1317814"/>
            <a:ext cx="1643131" cy="492575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256" y="4906761"/>
            <a:ext cx="1163154" cy="784099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33745" y="6166311"/>
            <a:ext cx="868289" cy="668175"/>
          </a:xfrm>
          <a:prstGeom prst="rect">
            <a:avLst/>
          </a:prstGeom>
        </p:spPr>
      </p:pic>
      <p:sp>
        <p:nvSpPr>
          <p:cNvPr id="51" name="テキスト ボックス 50"/>
          <p:cNvSpPr txBox="1"/>
          <p:nvPr/>
        </p:nvSpPr>
        <p:spPr>
          <a:xfrm>
            <a:off x="1891673" y="5616810"/>
            <a:ext cx="861774" cy="5886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＋</a:t>
            </a:r>
            <a:endParaRPr lang="ja-JP" altLang="en-US" sz="4400" dirty="0">
              <a:solidFill>
                <a:srgbClr val="FF0000"/>
              </a:solidFill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176093">
            <a:off x="531118" y="5697478"/>
            <a:ext cx="1233790" cy="1233790"/>
          </a:xfrm>
          <a:prstGeom prst="rect">
            <a:avLst/>
          </a:prstGeom>
        </p:spPr>
      </p:pic>
      <p:grpSp>
        <p:nvGrpSpPr>
          <p:cNvPr id="55" name="グループ化 54"/>
          <p:cNvGrpSpPr/>
          <p:nvPr/>
        </p:nvGrpSpPr>
        <p:grpSpPr>
          <a:xfrm>
            <a:off x="2623277" y="6103389"/>
            <a:ext cx="1985129" cy="412151"/>
            <a:chOff x="746360" y="6306321"/>
            <a:chExt cx="1985129" cy="412151"/>
          </a:xfrm>
        </p:grpSpPr>
        <p:sp>
          <p:nvSpPr>
            <p:cNvPr id="53" name="円/楕円 52"/>
            <p:cNvSpPr/>
            <p:nvPr/>
          </p:nvSpPr>
          <p:spPr>
            <a:xfrm>
              <a:off x="746360" y="6316970"/>
              <a:ext cx="1716187" cy="401502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904720" y="6306321"/>
              <a:ext cx="18267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>
                  <a:solidFill>
                    <a:prstClr val="white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吸収率アップ</a:t>
              </a:r>
              <a:endParaRPr lang="ja-JP" altLang="en-US" dirty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</p:grpSp>
      <p:pic>
        <p:nvPicPr>
          <p:cNvPr id="66" name="図 65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81937" y="5728033"/>
            <a:ext cx="884761" cy="1071255"/>
          </a:xfrm>
          <a:prstGeom prst="rect">
            <a:avLst/>
          </a:prstGeom>
        </p:spPr>
      </p:pic>
      <p:sp>
        <p:nvSpPr>
          <p:cNvPr id="48" name="正方形/長方形 47"/>
          <p:cNvSpPr/>
          <p:nvPr/>
        </p:nvSpPr>
        <p:spPr>
          <a:xfrm>
            <a:off x="497571" y="388180"/>
            <a:ext cx="1058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2021.1</a:t>
            </a:r>
            <a:r>
              <a:rPr lang="ja-JP" altLang="en-US" dirty="0" smtClean="0"/>
              <a:t>月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2240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125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HGP創英ﾌﾟﾚｾﾞﾝｽEB</vt:lpstr>
      <vt:lpstr>HGP創英角ﾎﾟｯﾌﾟ体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82</cp:revision>
  <dcterms:created xsi:type="dcterms:W3CDTF">2020-06-12T02:52:01Z</dcterms:created>
  <dcterms:modified xsi:type="dcterms:W3CDTF">2022-03-11T00:31:25Z</dcterms:modified>
</cp:coreProperties>
</file>