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40"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76" d="100"/>
          <a:sy n="76" d="100"/>
        </p:scale>
        <p:origin x="132" y="8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4"/>
            <a:ext cx="103632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1"/>
            </a:lvl1pPr>
            <a:lvl2pPr marL="457218" indent="0" algn="ctr">
              <a:buNone/>
              <a:defRPr sz="2000"/>
            </a:lvl2pPr>
            <a:lvl3pPr marL="914436" indent="0" algn="ctr">
              <a:buNone/>
              <a:defRPr sz="1800"/>
            </a:lvl3pPr>
            <a:lvl4pPr marL="1371654" indent="0" algn="ctr">
              <a:buNone/>
              <a:defRPr sz="1600"/>
            </a:lvl4pPr>
            <a:lvl5pPr marL="1828872" indent="0" algn="ctr">
              <a:buNone/>
              <a:defRPr sz="1600"/>
            </a:lvl5pPr>
            <a:lvl6pPr marL="2286090" indent="0" algn="ctr">
              <a:buNone/>
              <a:defRPr sz="1600"/>
            </a:lvl6pPr>
            <a:lvl7pPr marL="2743308" indent="0" algn="ctr">
              <a:buNone/>
              <a:defRPr sz="1600"/>
            </a:lvl7pPr>
            <a:lvl8pPr marL="3200526" indent="0" algn="ctr">
              <a:buNone/>
              <a:defRPr sz="1600"/>
            </a:lvl8pPr>
            <a:lvl9pPr marL="3657744"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460FD76-78D7-4341-82A5-9DDB7C77D6CE}" type="datetimeFigureOut">
              <a:rPr lang="ja-JP" altLang="en-US" smtClean="0">
                <a:solidFill>
                  <a:prstClr val="black">
                    <a:tint val="75000"/>
                  </a:prstClr>
                </a:solidFill>
              </a:rPr>
              <a:pPr/>
              <a:t>2022/3/11</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E9A7756-1A58-445A-A789-1F9A11AFC87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77811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460FD76-78D7-4341-82A5-9DDB7C77D6CE}" type="datetimeFigureOut">
              <a:rPr lang="ja-JP" altLang="en-US" smtClean="0">
                <a:solidFill>
                  <a:prstClr val="black">
                    <a:tint val="75000"/>
                  </a:prstClr>
                </a:solidFill>
              </a:rPr>
              <a:pPr/>
              <a:t>2022/3/11</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E9A7756-1A58-445A-A789-1F9A11AFC87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95028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6"/>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365126"/>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460FD76-78D7-4341-82A5-9DDB7C77D6CE}" type="datetimeFigureOut">
              <a:rPr lang="ja-JP" altLang="en-US" smtClean="0">
                <a:solidFill>
                  <a:prstClr val="black">
                    <a:tint val="75000"/>
                  </a:prstClr>
                </a:solidFill>
              </a:rPr>
              <a:pPr/>
              <a:t>2022/3/11</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E9A7756-1A58-445A-A789-1F9A11AFC87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721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460FD76-78D7-4341-82A5-9DDB7C77D6CE}" type="datetimeFigureOut">
              <a:rPr lang="ja-JP" altLang="en-US" smtClean="0">
                <a:solidFill>
                  <a:prstClr val="black">
                    <a:tint val="75000"/>
                  </a:prstClr>
                </a:solidFill>
              </a:rPr>
              <a:pPr/>
              <a:t>2022/3/11</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E9A7756-1A58-445A-A789-1F9A11AFC87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4564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1"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4589465"/>
            <a:ext cx="10515601" cy="1500187"/>
          </a:xfrm>
        </p:spPr>
        <p:txBody>
          <a:bodyPr/>
          <a:lstStyle>
            <a:lvl1pPr marL="0" indent="0">
              <a:buNone/>
              <a:defRPr sz="2401">
                <a:solidFill>
                  <a:schemeClr val="tx1"/>
                </a:solidFill>
              </a:defRPr>
            </a:lvl1pPr>
            <a:lvl2pPr marL="457218" indent="0">
              <a:buNone/>
              <a:defRPr sz="2000">
                <a:solidFill>
                  <a:schemeClr val="tx1">
                    <a:tint val="75000"/>
                  </a:schemeClr>
                </a:solidFill>
              </a:defRPr>
            </a:lvl2pPr>
            <a:lvl3pPr marL="914436" indent="0">
              <a:buNone/>
              <a:defRPr sz="1800">
                <a:solidFill>
                  <a:schemeClr val="tx1">
                    <a:tint val="75000"/>
                  </a:schemeClr>
                </a:solidFill>
              </a:defRPr>
            </a:lvl3pPr>
            <a:lvl4pPr marL="1371654" indent="0">
              <a:buNone/>
              <a:defRPr sz="1600">
                <a:solidFill>
                  <a:schemeClr val="tx1">
                    <a:tint val="75000"/>
                  </a:schemeClr>
                </a:solidFill>
              </a:defRPr>
            </a:lvl4pPr>
            <a:lvl5pPr marL="1828872" indent="0">
              <a:buNone/>
              <a:defRPr sz="1600">
                <a:solidFill>
                  <a:schemeClr val="tx1">
                    <a:tint val="75000"/>
                  </a:schemeClr>
                </a:solidFill>
              </a:defRPr>
            </a:lvl5pPr>
            <a:lvl6pPr marL="2286090" indent="0">
              <a:buNone/>
              <a:defRPr sz="1600">
                <a:solidFill>
                  <a:schemeClr val="tx1">
                    <a:tint val="75000"/>
                  </a:schemeClr>
                </a:solidFill>
              </a:defRPr>
            </a:lvl6pPr>
            <a:lvl7pPr marL="2743308" indent="0">
              <a:buNone/>
              <a:defRPr sz="1600">
                <a:solidFill>
                  <a:schemeClr val="tx1">
                    <a:tint val="75000"/>
                  </a:schemeClr>
                </a:solidFill>
              </a:defRPr>
            </a:lvl7pPr>
            <a:lvl8pPr marL="3200526" indent="0">
              <a:buNone/>
              <a:defRPr sz="1600">
                <a:solidFill>
                  <a:schemeClr val="tx1">
                    <a:tint val="75000"/>
                  </a:schemeClr>
                </a:solidFill>
              </a:defRPr>
            </a:lvl8pPr>
            <a:lvl9pPr marL="3657744"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460FD76-78D7-4341-82A5-9DDB7C77D6CE}" type="datetimeFigureOut">
              <a:rPr lang="ja-JP" altLang="en-US" smtClean="0">
                <a:solidFill>
                  <a:prstClr val="black">
                    <a:tint val="75000"/>
                  </a:prstClr>
                </a:solidFill>
              </a:rPr>
              <a:pPr/>
              <a:t>2022/3/11</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E9A7756-1A58-445A-A789-1F9A11AFC87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2257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460FD76-78D7-4341-82A5-9DDB7C77D6CE}" type="datetimeFigureOut">
              <a:rPr lang="ja-JP" altLang="en-US" smtClean="0">
                <a:solidFill>
                  <a:prstClr val="black">
                    <a:tint val="75000"/>
                  </a:prstClr>
                </a:solidFill>
              </a:rPr>
              <a:pPr/>
              <a:t>2022/3/11</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E9A7756-1A58-445A-A789-1F9A11AFC87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33289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1"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90" y="1681163"/>
            <a:ext cx="5157787" cy="823912"/>
          </a:xfrm>
        </p:spPr>
        <p:txBody>
          <a:bodyPr anchor="b"/>
          <a:lstStyle>
            <a:lvl1pPr marL="0" indent="0">
              <a:buNone/>
              <a:defRPr sz="2401" b="1"/>
            </a:lvl1pPr>
            <a:lvl2pPr marL="457218" indent="0">
              <a:buNone/>
              <a:defRPr sz="2000" b="1"/>
            </a:lvl2pPr>
            <a:lvl3pPr marL="914436" indent="0">
              <a:buNone/>
              <a:defRPr sz="1800" b="1"/>
            </a:lvl3pPr>
            <a:lvl4pPr marL="1371654" indent="0">
              <a:buNone/>
              <a:defRPr sz="1600" b="1"/>
            </a:lvl4pPr>
            <a:lvl5pPr marL="1828872" indent="0">
              <a:buNone/>
              <a:defRPr sz="1600" b="1"/>
            </a:lvl5pPr>
            <a:lvl6pPr marL="2286090" indent="0">
              <a:buNone/>
              <a:defRPr sz="1600" b="1"/>
            </a:lvl6pPr>
            <a:lvl7pPr marL="2743308" indent="0">
              <a:buNone/>
              <a:defRPr sz="1600" b="1"/>
            </a:lvl7pPr>
            <a:lvl8pPr marL="3200526" indent="0">
              <a:buNone/>
              <a:defRPr sz="1600" b="1"/>
            </a:lvl8pPr>
            <a:lvl9pPr marL="3657744"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90" y="2505076"/>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1" b="1"/>
            </a:lvl1pPr>
            <a:lvl2pPr marL="457218" indent="0">
              <a:buNone/>
              <a:defRPr sz="2000" b="1"/>
            </a:lvl2pPr>
            <a:lvl3pPr marL="914436" indent="0">
              <a:buNone/>
              <a:defRPr sz="1800" b="1"/>
            </a:lvl3pPr>
            <a:lvl4pPr marL="1371654" indent="0">
              <a:buNone/>
              <a:defRPr sz="1600" b="1"/>
            </a:lvl4pPr>
            <a:lvl5pPr marL="1828872" indent="0">
              <a:buNone/>
              <a:defRPr sz="1600" b="1"/>
            </a:lvl5pPr>
            <a:lvl6pPr marL="2286090" indent="0">
              <a:buNone/>
              <a:defRPr sz="1600" b="1"/>
            </a:lvl6pPr>
            <a:lvl7pPr marL="2743308" indent="0">
              <a:buNone/>
              <a:defRPr sz="1600" b="1"/>
            </a:lvl7pPr>
            <a:lvl8pPr marL="3200526" indent="0">
              <a:buNone/>
              <a:defRPr sz="1600" b="1"/>
            </a:lvl8pPr>
            <a:lvl9pPr marL="3657744"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2" y="2505076"/>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460FD76-78D7-4341-82A5-9DDB7C77D6CE}" type="datetimeFigureOut">
              <a:rPr lang="ja-JP" altLang="en-US" smtClean="0">
                <a:solidFill>
                  <a:prstClr val="black">
                    <a:tint val="75000"/>
                  </a:prstClr>
                </a:solidFill>
              </a:rPr>
              <a:pPr/>
              <a:t>2022/3/11</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E9A7756-1A58-445A-A789-1F9A11AFC87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850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460FD76-78D7-4341-82A5-9DDB7C77D6CE}" type="datetimeFigureOut">
              <a:rPr lang="ja-JP" altLang="en-US" smtClean="0">
                <a:solidFill>
                  <a:prstClr val="black">
                    <a:tint val="75000"/>
                  </a:prstClr>
                </a:solidFill>
              </a:rPr>
              <a:pPr/>
              <a:t>2022/3/11</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E9A7756-1A58-445A-A789-1F9A11AFC87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89459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0FD76-78D7-4341-82A5-9DDB7C77D6CE}" type="datetimeFigureOut">
              <a:rPr lang="ja-JP" altLang="en-US" smtClean="0">
                <a:solidFill>
                  <a:prstClr val="black">
                    <a:tint val="75000"/>
                  </a:prstClr>
                </a:solidFill>
              </a:rPr>
              <a:pPr/>
              <a:t>2022/3/11</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E9A7756-1A58-445A-A789-1F9A11AFC87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61528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1"/>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218" indent="0">
              <a:buNone/>
              <a:defRPr sz="1400"/>
            </a:lvl2pPr>
            <a:lvl3pPr marL="914436" indent="0">
              <a:buNone/>
              <a:defRPr sz="1200"/>
            </a:lvl3pPr>
            <a:lvl4pPr marL="1371654" indent="0">
              <a:buNone/>
              <a:defRPr sz="1000"/>
            </a:lvl4pPr>
            <a:lvl5pPr marL="1828872" indent="0">
              <a:buNone/>
              <a:defRPr sz="1000"/>
            </a:lvl5pPr>
            <a:lvl6pPr marL="2286090" indent="0">
              <a:buNone/>
              <a:defRPr sz="1000"/>
            </a:lvl6pPr>
            <a:lvl7pPr marL="2743308" indent="0">
              <a:buNone/>
              <a:defRPr sz="1000"/>
            </a:lvl7pPr>
            <a:lvl8pPr marL="3200526" indent="0">
              <a:buNone/>
              <a:defRPr sz="1000"/>
            </a:lvl8pPr>
            <a:lvl9pPr marL="3657744"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460FD76-78D7-4341-82A5-9DDB7C77D6CE}" type="datetimeFigureOut">
              <a:rPr lang="ja-JP" altLang="en-US" smtClean="0">
                <a:solidFill>
                  <a:prstClr val="black">
                    <a:tint val="75000"/>
                  </a:prstClr>
                </a:solidFill>
              </a:rPr>
              <a:pPr/>
              <a:t>2022/3/11</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E9A7756-1A58-445A-A789-1F9A11AFC87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14162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18" indent="0">
              <a:buNone/>
              <a:defRPr sz="2800"/>
            </a:lvl2pPr>
            <a:lvl3pPr marL="914436" indent="0">
              <a:buNone/>
              <a:defRPr sz="2401"/>
            </a:lvl3pPr>
            <a:lvl4pPr marL="1371654" indent="0">
              <a:buNone/>
              <a:defRPr sz="2000"/>
            </a:lvl4pPr>
            <a:lvl5pPr marL="1828872" indent="0">
              <a:buNone/>
              <a:defRPr sz="2000"/>
            </a:lvl5pPr>
            <a:lvl6pPr marL="2286090" indent="0">
              <a:buNone/>
              <a:defRPr sz="2000"/>
            </a:lvl6pPr>
            <a:lvl7pPr marL="2743308" indent="0">
              <a:buNone/>
              <a:defRPr sz="2000"/>
            </a:lvl7pPr>
            <a:lvl8pPr marL="3200526" indent="0">
              <a:buNone/>
              <a:defRPr sz="2000"/>
            </a:lvl8pPr>
            <a:lvl9pPr marL="3657744"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218" indent="0">
              <a:buNone/>
              <a:defRPr sz="1400"/>
            </a:lvl2pPr>
            <a:lvl3pPr marL="914436" indent="0">
              <a:buNone/>
              <a:defRPr sz="1200"/>
            </a:lvl3pPr>
            <a:lvl4pPr marL="1371654" indent="0">
              <a:buNone/>
              <a:defRPr sz="1000"/>
            </a:lvl4pPr>
            <a:lvl5pPr marL="1828872" indent="0">
              <a:buNone/>
              <a:defRPr sz="1000"/>
            </a:lvl5pPr>
            <a:lvl6pPr marL="2286090" indent="0">
              <a:buNone/>
              <a:defRPr sz="1000"/>
            </a:lvl6pPr>
            <a:lvl7pPr marL="2743308" indent="0">
              <a:buNone/>
              <a:defRPr sz="1000"/>
            </a:lvl7pPr>
            <a:lvl8pPr marL="3200526" indent="0">
              <a:buNone/>
              <a:defRPr sz="1000"/>
            </a:lvl8pPr>
            <a:lvl9pPr marL="3657744"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460FD76-78D7-4341-82A5-9DDB7C77D6CE}" type="datetimeFigureOut">
              <a:rPr lang="ja-JP" altLang="en-US" smtClean="0">
                <a:solidFill>
                  <a:prstClr val="black">
                    <a:tint val="75000"/>
                  </a:prstClr>
                </a:solidFill>
              </a:rPr>
              <a:pPr/>
              <a:t>2022/3/11</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E9A7756-1A58-445A-A789-1F9A11AFC87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92086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7"/>
            <a:ext cx="10515601"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1" y="1825625"/>
            <a:ext cx="10515601"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0FD76-78D7-4341-82A5-9DDB7C77D6CE}" type="datetimeFigureOut">
              <a:rPr lang="ja-JP" altLang="en-US" smtClean="0">
                <a:solidFill>
                  <a:prstClr val="black">
                    <a:tint val="75000"/>
                  </a:prstClr>
                </a:solidFill>
              </a:rPr>
              <a:pPr/>
              <a:t>2022/3/11</a:t>
            </a:fld>
            <a:endParaRPr lang="ja-JP" altLang="en-US">
              <a:solidFill>
                <a:prstClr val="black">
                  <a:tint val="75000"/>
                </a:prstClr>
              </a:solidFill>
            </a:endParaRPr>
          </a:p>
        </p:txBody>
      </p:sp>
      <p:sp>
        <p:nvSpPr>
          <p:cNvPr id="5" name="Footer Placeholder 4"/>
          <p:cNvSpPr>
            <a:spLocks noGrp="1"/>
          </p:cNvSpPr>
          <p:nvPr>
            <p:ph type="ftr" sz="quarter" idx="3"/>
          </p:nvPr>
        </p:nvSpPr>
        <p:spPr>
          <a:xfrm>
            <a:off x="4038600" y="6356352"/>
            <a:ext cx="4114801"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A7756-1A58-445A-A789-1F9A11AFC87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179293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36"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9" indent="-228609" algn="l" defTabSz="914436"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27" indent="-228609" algn="l" defTabSz="914436" rtl="0" eaLnBrk="1" latinLnBrk="0" hangingPunct="1">
        <a:lnSpc>
          <a:spcPct val="90000"/>
        </a:lnSpc>
        <a:spcBef>
          <a:spcPts val="500"/>
        </a:spcBef>
        <a:buFont typeface="Arial" panose="020B0604020202020204" pitchFamily="34" charset="0"/>
        <a:buChar char="•"/>
        <a:defRPr kumimoji="1" sz="2401" kern="1200">
          <a:solidFill>
            <a:schemeClr val="tx1"/>
          </a:solidFill>
          <a:latin typeface="+mn-lt"/>
          <a:ea typeface="+mn-ea"/>
          <a:cs typeface="+mn-cs"/>
        </a:defRPr>
      </a:lvl2pPr>
      <a:lvl3pPr marL="1143045" indent="-228609" algn="l" defTabSz="914436"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63" indent="-228609" algn="l" defTabSz="91443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82" indent="-228609" algn="l" defTabSz="91443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99" indent="-228609" algn="l" defTabSz="91443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918" indent="-228609" algn="l" defTabSz="91443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135" indent="-228609" algn="l" defTabSz="91443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354" indent="-228609" algn="l" defTabSz="914436"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36" rtl="0" eaLnBrk="1" latinLnBrk="0" hangingPunct="1">
        <a:defRPr kumimoji="1" sz="1800" kern="1200">
          <a:solidFill>
            <a:schemeClr val="tx1"/>
          </a:solidFill>
          <a:latin typeface="+mn-lt"/>
          <a:ea typeface="+mn-ea"/>
          <a:cs typeface="+mn-cs"/>
        </a:defRPr>
      </a:lvl1pPr>
      <a:lvl2pPr marL="457218" algn="l" defTabSz="914436" rtl="0" eaLnBrk="1" latinLnBrk="0" hangingPunct="1">
        <a:defRPr kumimoji="1" sz="1800" kern="1200">
          <a:solidFill>
            <a:schemeClr val="tx1"/>
          </a:solidFill>
          <a:latin typeface="+mn-lt"/>
          <a:ea typeface="+mn-ea"/>
          <a:cs typeface="+mn-cs"/>
        </a:defRPr>
      </a:lvl2pPr>
      <a:lvl3pPr marL="914436" algn="l" defTabSz="914436" rtl="0" eaLnBrk="1" latinLnBrk="0" hangingPunct="1">
        <a:defRPr kumimoji="1" sz="1800" kern="1200">
          <a:solidFill>
            <a:schemeClr val="tx1"/>
          </a:solidFill>
          <a:latin typeface="+mn-lt"/>
          <a:ea typeface="+mn-ea"/>
          <a:cs typeface="+mn-cs"/>
        </a:defRPr>
      </a:lvl3pPr>
      <a:lvl4pPr marL="1371654" algn="l" defTabSz="914436" rtl="0" eaLnBrk="1" latinLnBrk="0" hangingPunct="1">
        <a:defRPr kumimoji="1" sz="1800" kern="1200">
          <a:solidFill>
            <a:schemeClr val="tx1"/>
          </a:solidFill>
          <a:latin typeface="+mn-lt"/>
          <a:ea typeface="+mn-ea"/>
          <a:cs typeface="+mn-cs"/>
        </a:defRPr>
      </a:lvl4pPr>
      <a:lvl5pPr marL="1828872" algn="l" defTabSz="914436" rtl="0" eaLnBrk="1" latinLnBrk="0" hangingPunct="1">
        <a:defRPr kumimoji="1" sz="1800" kern="1200">
          <a:solidFill>
            <a:schemeClr val="tx1"/>
          </a:solidFill>
          <a:latin typeface="+mn-lt"/>
          <a:ea typeface="+mn-ea"/>
          <a:cs typeface="+mn-cs"/>
        </a:defRPr>
      </a:lvl5pPr>
      <a:lvl6pPr marL="2286090" algn="l" defTabSz="914436" rtl="0" eaLnBrk="1" latinLnBrk="0" hangingPunct="1">
        <a:defRPr kumimoji="1" sz="1800" kern="1200">
          <a:solidFill>
            <a:schemeClr val="tx1"/>
          </a:solidFill>
          <a:latin typeface="+mn-lt"/>
          <a:ea typeface="+mn-ea"/>
          <a:cs typeface="+mn-cs"/>
        </a:defRPr>
      </a:lvl6pPr>
      <a:lvl7pPr marL="2743308" algn="l" defTabSz="914436" rtl="0" eaLnBrk="1" latinLnBrk="0" hangingPunct="1">
        <a:defRPr kumimoji="1" sz="1800" kern="1200">
          <a:solidFill>
            <a:schemeClr val="tx1"/>
          </a:solidFill>
          <a:latin typeface="+mn-lt"/>
          <a:ea typeface="+mn-ea"/>
          <a:cs typeface="+mn-cs"/>
        </a:defRPr>
      </a:lvl7pPr>
      <a:lvl8pPr marL="3200526" algn="l" defTabSz="914436" rtl="0" eaLnBrk="1" latinLnBrk="0" hangingPunct="1">
        <a:defRPr kumimoji="1" sz="1800" kern="1200">
          <a:solidFill>
            <a:schemeClr val="tx1"/>
          </a:solidFill>
          <a:latin typeface="+mn-lt"/>
          <a:ea typeface="+mn-ea"/>
          <a:cs typeface="+mn-cs"/>
        </a:defRPr>
      </a:lvl8pPr>
      <a:lvl9pPr marL="3657744" algn="l" defTabSz="914436"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843655" y="215200"/>
            <a:ext cx="2131507" cy="971933"/>
          </a:xfrm>
          <a:prstGeom prst="rect">
            <a:avLst/>
          </a:prstGeom>
          <a:noFill/>
        </p:spPr>
        <p:txBody>
          <a:bodyPr wrap="square" rtlCol="0">
            <a:spAutoFit/>
          </a:bodyPr>
          <a:lstStyle/>
          <a:p>
            <a:r>
              <a:rPr lang="ja-JP" altLang="en-US" sz="5716" dirty="0" smtClean="0">
                <a:solidFill>
                  <a:srgbClr val="0070C0"/>
                </a:solidFill>
              </a:rPr>
              <a:t>い</a:t>
            </a:r>
            <a:r>
              <a:rPr lang="ja-JP" altLang="en-US" sz="5716" dirty="0">
                <a:solidFill>
                  <a:srgbClr val="0070C0"/>
                </a:solidFill>
              </a:rPr>
              <a:t>か</a:t>
            </a:r>
          </a:p>
        </p:txBody>
      </p:sp>
      <p:grpSp>
        <p:nvGrpSpPr>
          <p:cNvPr id="2" name="グループ化 1"/>
          <p:cNvGrpSpPr/>
          <p:nvPr/>
        </p:nvGrpSpPr>
        <p:grpSpPr>
          <a:xfrm>
            <a:off x="543210" y="1058807"/>
            <a:ext cx="2032144" cy="374463"/>
            <a:chOff x="2709488" y="1552164"/>
            <a:chExt cx="1765156" cy="374463"/>
          </a:xfrm>
        </p:grpSpPr>
        <p:sp>
          <p:nvSpPr>
            <p:cNvPr id="8" name="円/楕円 7"/>
            <p:cNvSpPr/>
            <p:nvPr/>
          </p:nvSpPr>
          <p:spPr>
            <a:xfrm>
              <a:off x="2709488" y="1558997"/>
              <a:ext cx="358668" cy="348420"/>
            </a:xfrm>
            <a:prstGeom prst="ellipse">
              <a:avLst/>
            </a:prstGeom>
            <a:solidFill>
              <a:srgbClr val="002060"/>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latin typeface="HGPｺﾞｼｯｸM" panose="020B0600000000000000" pitchFamily="50" charset="-128"/>
                  <a:ea typeface="HGPｺﾞｼｯｸM" panose="020B0600000000000000" pitchFamily="50" charset="-128"/>
                </a:rPr>
                <a:t>栄</a:t>
              </a:r>
            </a:p>
          </p:txBody>
        </p:sp>
        <p:sp>
          <p:nvSpPr>
            <p:cNvPr id="10" name="円/楕円 9"/>
            <p:cNvSpPr/>
            <p:nvPr/>
          </p:nvSpPr>
          <p:spPr>
            <a:xfrm>
              <a:off x="3068157" y="1558996"/>
              <a:ext cx="358668" cy="348420"/>
            </a:xfrm>
            <a:prstGeom prst="ellipse">
              <a:avLst/>
            </a:prstGeom>
            <a:solidFill>
              <a:srgbClr val="002060"/>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latin typeface="HGPｺﾞｼｯｸM" panose="020B0600000000000000" pitchFamily="50" charset="-128"/>
                  <a:ea typeface="HGPｺﾞｼｯｸM" panose="020B0600000000000000" pitchFamily="50" charset="-128"/>
                </a:rPr>
                <a:t>養</a:t>
              </a:r>
            </a:p>
          </p:txBody>
        </p:sp>
        <p:sp>
          <p:nvSpPr>
            <p:cNvPr id="11" name="円/楕円 10"/>
            <p:cNvSpPr/>
            <p:nvPr/>
          </p:nvSpPr>
          <p:spPr>
            <a:xfrm>
              <a:off x="3757309" y="1560385"/>
              <a:ext cx="358668" cy="348420"/>
            </a:xfrm>
            <a:prstGeom prst="ellipse">
              <a:avLst/>
            </a:prstGeom>
            <a:solidFill>
              <a:srgbClr val="002060"/>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latin typeface="HGPｺﾞｼｯｸM" panose="020B0600000000000000" pitchFamily="50" charset="-128"/>
                  <a:ea typeface="HGPｺﾞｼｯｸM" panose="020B0600000000000000" pitchFamily="50" charset="-128"/>
                </a:rPr>
                <a:t>薬</a:t>
              </a:r>
            </a:p>
          </p:txBody>
        </p:sp>
        <p:sp>
          <p:nvSpPr>
            <p:cNvPr id="12" name="円/楕円 11"/>
            <p:cNvSpPr/>
            <p:nvPr/>
          </p:nvSpPr>
          <p:spPr>
            <a:xfrm>
              <a:off x="4115976" y="1552164"/>
              <a:ext cx="358668" cy="348420"/>
            </a:xfrm>
            <a:prstGeom prst="ellipse">
              <a:avLst/>
            </a:prstGeom>
            <a:solidFill>
              <a:srgbClr val="002060"/>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prstClr val="white"/>
                  </a:solidFill>
                  <a:latin typeface="HGPｺﾞｼｯｸM" panose="020B0600000000000000" pitchFamily="50" charset="-128"/>
                  <a:ea typeface="HGPｺﾞｼｯｸM" panose="020B0600000000000000" pitchFamily="50" charset="-128"/>
                </a:rPr>
                <a:t>効</a:t>
              </a:r>
            </a:p>
          </p:txBody>
        </p:sp>
        <p:sp>
          <p:nvSpPr>
            <p:cNvPr id="9" name="テキスト ボックス 8"/>
            <p:cNvSpPr txBox="1"/>
            <p:nvPr/>
          </p:nvSpPr>
          <p:spPr>
            <a:xfrm>
              <a:off x="3419533" y="1557295"/>
              <a:ext cx="330484" cy="369332"/>
            </a:xfrm>
            <a:prstGeom prst="rect">
              <a:avLst/>
            </a:prstGeom>
            <a:noFill/>
          </p:spPr>
          <p:txBody>
            <a:bodyPr wrap="square" rtlCol="0">
              <a:spAutoFit/>
            </a:bodyPr>
            <a:lstStyle/>
            <a:p>
              <a:r>
                <a:rPr lang="ja-JP" altLang="en-US" dirty="0">
                  <a:solidFill>
                    <a:prstClr val="black"/>
                  </a:solidFill>
                  <a:latin typeface="HGPｺﾞｼｯｸM" panose="020B0600000000000000" pitchFamily="50" charset="-128"/>
                  <a:ea typeface="HGPｺﾞｼｯｸM" panose="020B0600000000000000" pitchFamily="50" charset="-128"/>
                </a:rPr>
                <a:t>と</a:t>
              </a:r>
            </a:p>
          </p:txBody>
        </p:sp>
      </p:grpSp>
      <p:grpSp>
        <p:nvGrpSpPr>
          <p:cNvPr id="42" name="グループ化 41"/>
          <p:cNvGrpSpPr/>
          <p:nvPr/>
        </p:nvGrpSpPr>
        <p:grpSpPr>
          <a:xfrm>
            <a:off x="4407790" y="4395186"/>
            <a:ext cx="4028941" cy="2223752"/>
            <a:chOff x="2168161" y="5890723"/>
            <a:chExt cx="4028941" cy="2223752"/>
          </a:xfrm>
        </p:grpSpPr>
        <p:sp>
          <p:nvSpPr>
            <p:cNvPr id="13" name="角丸四角形 12"/>
            <p:cNvSpPr/>
            <p:nvPr/>
          </p:nvSpPr>
          <p:spPr>
            <a:xfrm>
              <a:off x="2168161" y="5911497"/>
              <a:ext cx="3927341" cy="2202978"/>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a:solidFill>
                  <a:prstClr val="white"/>
                </a:solidFill>
              </a:endParaRPr>
            </a:p>
          </p:txBody>
        </p:sp>
        <p:grpSp>
          <p:nvGrpSpPr>
            <p:cNvPr id="19" name="グループ化 18"/>
            <p:cNvGrpSpPr/>
            <p:nvPr/>
          </p:nvGrpSpPr>
          <p:grpSpPr>
            <a:xfrm>
              <a:off x="2234547" y="5890723"/>
              <a:ext cx="3962555" cy="2122362"/>
              <a:chOff x="5992068" y="3765453"/>
              <a:chExt cx="4159766" cy="2227988"/>
            </a:xfrm>
          </p:grpSpPr>
          <p:sp>
            <p:nvSpPr>
              <p:cNvPr id="14" name="テキスト ボックス 13"/>
              <p:cNvSpPr txBox="1"/>
              <p:nvPr/>
            </p:nvSpPr>
            <p:spPr>
              <a:xfrm>
                <a:off x="5992068" y="4087186"/>
                <a:ext cx="4159766" cy="1906255"/>
              </a:xfrm>
              <a:prstGeom prst="rect">
                <a:avLst/>
              </a:prstGeom>
              <a:noFill/>
            </p:spPr>
            <p:txBody>
              <a:bodyPr wrap="square" rtlCol="0">
                <a:spAutoFit/>
              </a:bodyPr>
              <a:lstStyle/>
              <a:p>
                <a:r>
                  <a:rPr lang="ja-JP" altLang="en-US" sz="1600" dirty="0" smtClean="0">
                    <a:solidFill>
                      <a:prstClr val="black"/>
                    </a:solidFill>
                    <a:latin typeface="HGPｺﾞｼｯｸM" panose="020B0600000000000000" pitchFamily="50" charset="-128"/>
                    <a:ea typeface="HGPｺﾞｼｯｸM" panose="020B0600000000000000" pitchFamily="50" charset="-128"/>
                  </a:rPr>
                  <a:t>血圧やコレステロールを下げるタウリンは魚介類ではトップクラスの含有量。そのタウリンは</a:t>
                </a:r>
                <a:endParaRPr lang="en-US" altLang="ja-JP" sz="1600" dirty="0" smtClean="0">
                  <a:solidFill>
                    <a:prstClr val="black"/>
                  </a:solidFill>
                  <a:latin typeface="HGPｺﾞｼｯｸM" panose="020B0600000000000000" pitchFamily="50" charset="-128"/>
                  <a:ea typeface="HGPｺﾞｼｯｸM" panose="020B0600000000000000" pitchFamily="50" charset="-128"/>
                </a:endParaRPr>
              </a:p>
              <a:p>
                <a:r>
                  <a:rPr lang="ja-JP" altLang="en-US" sz="1600" dirty="0" smtClean="0">
                    <a:solidFill>
                      <a:prstClr val="black"/>
                    </a:solidFill>
                    <a:latin typeface="HGPｺﾞｼｯｸM" panose="020B0600000000000000" pitchFamily="50" charset="-128"/>
                    <a:ea typeface="HGPｺﾞｼｯｸM" panose="020B0600000000000000" pitchFamily="50" charset="-128"/>
                  </a:rPr>
                  <a:t>食物繊維を組み合わせて肝臓の働きを高める効果があり、アスパラガスなどとにんにくの</a:t>
                </a:r>
                <a:endParaRPr lang="en-US" altLang="ja-JP" sz="1600" dirty="0" smtClean="0">
                  <a:solidFill>
                    <a:prstClr val="black"/>
                  </a:solidFill>
                  <a:latin typeface="HGPｺﾞｼｯｸM" panose="020B0600000000000000" pitchFamily="50" charset="-128"/>
                  <a:ea typeface="HGPｺﾞｼｯｸM" panose="020B0600000000000000" pitchFamily="50" charset="-128"/>
                </a:endParaRPr>
              </a:p>
              <a:p>
                <a:r>
                  <a:rPr lang="ja-JP" altLang="en-US" sz="1600" dirty="0" smtClean="0">
                    <a:solidFill>
                      <a:prstClr val="black"/>
                    </a:solidFill>
                    <a:latin typeface="HGPｺﾞｼｯｸM" panose="020B0600000000000000" pitchFamily="50" charset="-128"/>
                    <a:ea typeface="HGPｺﾞｼｯｸM" panose="020B0600000000000000" pitchFamily="50" charset="-128"/>
                  </a:rPr>
                  <a:t>炒め物などの組み合わせがお勧めです。</a:t>
                </a:r>
                <a:endParaRPr lang="en-US" altLang="ja-JP" sz="1600" dirty="0" smtClean="0">
                  <a:solidFill>
                    <a:prstClr val="black"/>
                  </a:solidFill>
                  <a:latin typeface="HGPｺﾞｼｯｸM" panose="020B0600000000000000" pitchFamily="50" charset="-128"/>
                  <a:ea typeface="HGPｺﾞｼｯｸM" panose="020B0600000000000000" pitchFamily="50" charset="-128"/>
                </a:endParaRPr>
              </a:p>
              <a:p>
                <a:r>
                  <a:rPr lang="ja-JP" altLang="en-US" sz="1600" dirty="0">
                    <a:solidFill>
                      <a:prstClr val="black"/>
                    </a:solidFill>
                    <a:latin typeface="HGPｺﾞｼｯｸM" panose="020B0600000000000000" pitchFamily="50" charset="-128"/>
                    <a:ea typeface="HGPｺﾞｼｯｸM" panose="020B0600000000000000" pitchFamily="50" charset="-128"/>
                  </a:rPr>
                  <a:t>同時</a:t>
                </a:r>
                <a:r>
                  <a:rPr lang="ja-JP" altLang="en-US" sz="1600" dirty="0" smtClean="0">
                    <a:solidFill>
                      <a:prstClr val="black"/>
                    </a:solidFill>
                    <a:latin typeface="HGPｺﾞｼｯｸM" panose="020B0600000000000000" pitchFamily="50" charset="-128"/>
                    <a:ea typeface="HGPｺﾞｼｯｸM" panose="020B0600000000000000" pitchFamily="50" charset="-128"/>
                  </a:rPr>
                  <a:t>にコレステロールを抑制して動脈硬化や高血圧の予防にも有効です。</a:t>
                </a:r>
                <a:endParaRPr lang="en-US" altLang="ja-JP" sz="1600" dirty="0" smtClean="0">
                  <a:solidFill>
                    <a:prstClr val="black"/>
                  </a:solidFill>
                  <a:latin typeface="HGPｺﾞｼｯｸM" panose="020B0600000000000000" pitchFamily="50" charset="-128"/>
                  <a:ea typeface="HGPｺﾞｼｯｸM" panose="020B0600000000000000" pitchFamily="50" charset="-128"/>
                </a:endParaRPr>
              </a:p>
            </p:txBody>
          </p:sp>
          <p:sp>
            <p:nvSpPr>
              <p:cNvPr id="17" name="テキスト ボックス 16"/>
              <p:cNvSpPr txBox="1"/>
              <p:nvPr/>
            </p:nvSpPr>
            <p:spPr>
              <a:xfrm>
                <a:off x="6570123" y="3765453"/>
                <a:ext cx="2646382" cy="387713"/>
              </a:xfrm>
              <a:prstGeom prst="rect">
                <a:avLst/>
              </a:prstGeom>
              <a:noFill/>
            </p:spPr>
            <p:txBody>
              <a:bodyPr wrap="square" rtlCol="0">
                <a:spAutoFit/>
              </a:bodyPr>
              <a:lstStyle/>
              <a:p>
                <a:r>
                  <a:rPr lang="ja-JP" altLang="en-US" dirty="0">
                    <a:solidFill>
                      <a:srgbClr val="ED7D31"/>
                    </a:solidFill>
                    <a:latin typeface="HGPｺﾞｼｯｸM" panose="020B0600000000000000" pitchFamily="50" charset="-128"/>
                    <a:ea typeface="HGPｺﾞｼｯｸM" panose="020B0600000000000000" pitchFamily="50" charset="-128"/>
                  </a:rPr>
                  <a:t>効果的な組み合わせ</a:t>
                </a:r>
              </a:p>
            </p:txBody>
          </p:sp>
        </p:grpSp>
      </p:grpSp>
      <p:sp>
        <p:nvSpPr>
          <p:cNvPr id="18" name="テキスト ボックス 17"/>
          <p:cNvSpPr txBox="1"/>
          <p:nvPr/>
        </p:nvSpPr>
        <p:spPr>
          <a:xfrm>
            <a:off x="8538426" y="6629579"/>
            <a:ext cx="2121261" cy="276999"/>
          </a:xfrm>
          <a:prstGeom prst="rect">
            <a:avLst/>
          </a:prstGeom>
          <a:noFill/>
        </p:spPr>
        <p:txBody>
          <a:bodyPr wrap="square" rtlCol="0">
            <a:spAutoFit/>
          </a:bodyPr>
          <a:lstStyle/>
          <a:p>
            <a:r>
              <a:rPr lang="ja-JP" altLang="en-US" sz="1200" dirty="0">
                <a:solidFill>
                  <a:prstClr val="black"/>
                </a:solidFill>
              </a:rPr>
              <a:t>食べもの栄養辞典より</a:t>
            </a:r>
          </a:p>
        </p:txBody>
      </p:sp>
      <p:pic>
        <p:nvPicPr>
          <p:cNvPr id="21" name="図 20"/>
          <p:cNvPicPr>
            <a:picLocks noChangeAspect="1"/>
          </p:cNvPicPr>
          <p:nvPr/>
        </p:nvPicPr>
        <p:blipFill>
          <a:blip r:embed="rId2">
            <a:clrChange>
              <a:clrFrom>
                <a:srgbClr val="FFFFFF"/>
              </a:clrFrom>
              <a:clrTo>
                <a:srgbClr val="FFFFFF">
                  <a:alpha val="0"/>
                </a:srgbClr>
              </a:clrTo>
            </a:clrChange>
          </a:blip>
          <a:stretch>
            <a:fillRect/>
          </a:stretch>
        </p:blipFill>
        <p:spPr>
          <a:xfrm rot="2400751">
            <a:off x="7081706" y="-322639"/>
            <a:ext cx="1083637" cy="2047609"/>
          </a:xfrm>
          <a:prstGeom prst="rect">
            <a:avLst/>
          </a:prstGeom>
        </p:spPr>
      </p:pic>
      <p:sp>
        <p:nvSpPr>
          <p:cNvPr id="23" name="テキスト ボックス 22"/>
          <p:cNvSpPr txBox="1"/>
          <p:nvPr/>
        </p:nvSpPr>
        <p:spPr>
          <a:xfrm>
            <a:off x="241301" y="1447267"/>
            <a:ext cx="11671299" cy="1851276"/>
          </a:xfrm>
          <a:prstGeom prst="rect">
            <a:avLst/>
          </a:prstGeom>
          <a:noFill/>
        </p:spPr>
        <p:txBody>
          <a:bodyPr wrap="square" rtlCol="0">
            <a:spAutoFit/>
          </a:bodyPr>
          <a:lstStyle/>
          <a:p>
            <a:r>
              <a:rPr lang="ja-JP" altLang="en-US" sz="1905" dirty="0">
                <a:solidFill>
                  <a:prstClr val="black"/>
                </a:solidFill>
                <a:latin typeface="HGPｺﾞｼｯｸM" panose="020B0600000000000000" pitchFamily="50" charset="-128"/>
                <a:ea typeface="HGPｺﾞｼｯｸM" panose="020B0600000000000000" pitchFamily="50" charset="-128"/>
              </a:rPr>
              <a:t>魚</a:t>
            </a:r>
            <a:r>
              <a:rPr lang="ja-JP" altLang="en-US" sz="1905" dirty="0" smtClean="0">
                <a:solidFill>
                  <a:prstClr val="black"/>
                </a:solidFill>
                <a:latin typeface="HGPｺﾞｼｯｸM" panose="020B0600000000000000" pitchFamily="50" charset="-128"/>
                <a:ea typeface="HGPｺﾞｼｯｸM" panose="020B0600000000000000" pitchFamily="50" charset="-128"/>
              </a:rPr>
              <a:t>よりはやや少なめではありますが、優秀なたんぱく質を</a:t>
            </a:r>
            <a:r>
              <a:rPr lang="en-US" altLang="ja-JP" sz="1905" dirty="0" smtClean="0">
                <a:solidFill>
                  <a:prstClr val="black"/>
                </a:solidFill>
                <a:latin typeface="HGPｺﾞｼｯｸM" panose="020B0600000000000000" pitchFamily="50" charset="-128"/>
                <a:ea typeface="HGPｺﾞｼｯｸM" panose="020B0600000000000000" pitchFamily="50" charset="-128"/>
              </a:rPr>
              <a:t>100</a:t>
            </a:r>
            <a:r>
              <a:rPr lang="ja-JP" altLang="en-US" sz="1905" dirty="0" err="1" smtClean="0">
                <a:solidFill>
                  <a:prstClr val="black"/>
                </a:solidFill>
                <a:latin typeface="HGPｺﾞｼｯｸM" panose="020B0600000000000000" pitchFamily="50" charset="-128"/>
                <a:ea typeface="HGPｺﾞｼｯｸM" panose="020B0600000000000000" pitchFamily="50" charset="-128"/>
              </a:rPr>
              <a:t>ｇ</a:t>
            </a:r>
            <a:r>
              <a:rPr lang="ja-JP" altLang="en-US" sz="1905" dirty="0" smtClean="0">
                <a:solidFill>
                  <a:prstClr val="black"/>
                </a:solidFill>
                <a:latin typeface="HGPｺﾞｼｯｸM" panose="020B0600000000000000" pitchFamily="50" charset="-128"/>
                <a:ea typeface="HGPｺﾞｼｯｸM" panose="020B0600000000000000" pitchFamily="50" charset="-128"/>
              </a:rPr>
              <a:t>中</a:t>
            </a:r>
            <a:r>
              <a:rPr lang="en-US" altLang="ja-JP" sz="1905" dirty="0" smtClean="0">
                <a:solidFill>
                  <a:prstClr val="black"/>
                </a:solidFill>
                <a:latin typeface="HGPｺﾞｼｯｸM" panose="020B0600000000000000" pitchFamily="50" charset="-128"/>
                <a:ea typeface="HGPｺﾞｼｯｸM" panose="020B0600000000000000" pitchFamily="50" charset="-128"/>
              </a:rPr>
              <a:t>18.1</a:t>
            </a:r>
            <a:r>
              <a:rPr lang="ja-JP" altLang="en-US" sz="1905" dirty="0" smtClean="0">
                <a:solidFill>
                  <a:prstClr val="black"/>
                </a:solidFill>
                <a:latin typeface="HGPｺﾞｼｯｸM" panose="020B0600000000000000" pitchFamily="50" charset="-128"/>
                <a:ea typeface="HGPｺﾞｼｯｸM" panose="020B0600000000000000" pitchFamily="50" charset="-128"/>
              </a:rPr>
              <a:t>ｇ（するめいか）含み、脂質は</a:t>
            </a:r>
            <a:r>
              <a:rPr lang="en-US" altLang="ja-JP" sz="1905" dirty="0" smtClean="0">
                <a:solidFill>
                  <a:prstClr val="black"/>
                </a:solidFill>
                <a:latin typeface="HGPｺﾞｼｯｸM" panose="020B0600000000000000" pitchFamily="50" charset="-128"/>
                <a:ea typeface="HGPｺﾞｼｯｸM" panose="020B0600000000000000" pitchFamily="50" charset="-128"/>
              </a:rPr>
              <a:t>100</a:t>
            </a:r>
            <a:r>
              <a:rPr lang="ja-JP" altLang="en-US" sz="1905" dirty="0" err="1" smtClean="0">
                <a:solidFill>
                  <a:prstClr val="black"/>
                </a:solidFill>
                <a:latin typeface="HGPｺﾞｼｯｸM" panose="020B0600000000000000" pitchFamily="50" charset="-128"/>
                <a:ea typeface="HGPｺﾞｼｯｸM" panose="020B0600000000000000" pitchFamily="50" charset="-128"/>
              </a:rPr>
              <a:t>ｇ</a:t>
            </a:r>
            <a:r>
              <a:rPr lang="ja-JP" altLang="en-US" sz="1905" dirty="0" smtClean="0">
                <a:solidFill>
                  <a:prstClr val="black"/>
                </a:solidFill>
                <a:latin typeface="HGPｺﾞｼｯｸM" panose="020B0600000000000000" pitchFamily="50" charset="-128"/>
                <a:ea typeface="HGPｺﾞｼｯｸM" panose="020B0600000000000000" pitchFamily="50" charset="-128"/>
              </a:rPr>
              <a:t>中</a:t>
            </a:r>
            <a:r>
              <a:rPr lang="en-US" altLang="ja-JP" sz="1905" dirty="0" smtClean="0">
                <a:solidFill>
                  <a:prstClr val="black"/>
                </a:solidFill>
                <a:latin typeface="HGPｺﾞｼｯｸM" panose="020B0600000000000000" pitchFamily="50" charset="-128"/>
                <a:ea typeface="HGPｺﾞｼｯｸM" panose="020B0600000000000000" pitchFamily="50" charset="-128"/>
              </a:rPr>
              <a:t>1.2</a:t>
            </a:r>
            <a:r>
              <a:rPr lang="ja-JP" altLang="en-US" sz="1905" dirty="0" err="1" smtClean="0">
                <a:solidFill>
                  <a:prstClr val="black"/>
                </a:solidFill>
                <a:latin typeface="HGPｺﾞｼｯｸM" panose="020B0600000000000000" pitchFamily="50" charset="-128"/>
                <a:ea typeface="HGPｺﾞｼｯｸM" panose="020B0600000000000000" pitchFamily="50" charset="-128"/>
              </a:rPr>
              <a:t>ｇ</a:t>
            </a:r>
            <a:r>
              <a:rPr lang="ja-JP" altLang="en-US" sz="1905" dirty="0" smtClean="0">
                <a:solidFill>
                  <a:prstClr val="black"/>
                </a:solidFill>
                <a:latin typeface="HGPｺﾞｼｯｸM" panose="020B0600000000000000" pitchFamily="50" charset="-128"/>
                <a:ea typeface="HGPｺﾞｼｯｸM" panose="020B0600000000000000" pitchFamily="50" charset="-128"/>
              </a:rPr>
              <a:t>と</a:t>
            </a:r>
            <a:endParaRPr lang="en-US" altLang="ja-JP" sz="1905" dirty="0" smtClean="0">
              <a:solidFill>
                <a:prstClr val="black"/>
              </a:solidFill>
              <a:latin typeface="HGPｺﾞｼｯｸM" panose="020B0600000000000000" pitchFamily="50" charset="-128"/>
              <a:ea typeface="HGPｺﾞｼｯｸM" panose="020B0600000000000000" pitchFamily="50" charset="-128"/>
            </a:endParaRPr>
          </a:p>
          <a:p>
            <a:r>
              <a:rPr lang="ja-JP" altLang="en-US" sz="1905" dirty="0" smtClean="0">
                <a:solidFill>
                  <a:prstClr val="black"/>
                </a:solidFill>
                <a:latin typeface="HGPｺﾞｼｯｸM" panose="020B0600000000000000" pitchFamily="50" charset="-128"/>
                <a:ea typeface="HGPｺﾞｼｯｸM" panose="020B0600000000000000" pitchFamily="50" charset="-128"/>
              </a:rPr>
              <a:t>少ないので、低カロリーの食品です。また、美容や健康食として肥満、高血圧、糖尿病などの生活習慣病の人にも</a:t>
            </a:r>
            <a:endParaRPr lang="en-US" altLang="ja-JP" sz="1905" dirty="0" smtClean="0">
              <a:solidFill>
                <a:prstClr val="black"/>
              </a:solidFill>
              <a:latin typeface="HGPｺﾞｼｯｸM" panose="020B0600000000000000" pitchFamily="50" charset="-128"/>
              <a:ea typeface="HGPｺﾞｼｯｸM" panose="020B0600000000000000" pitchFamily="50" charset="-128"/>
            </a:endParaRPr>
          </a:p>
          <a:p>
            <a:r>
              <a:rPr lang="ja-JP" altLang="en-US" sz="1905" dirty="0" smtClean="0">
                <a:solidFill>
                  <a:prstClr val="black"/>
                </a:solidFill>
                <a:latin typeface="HGPｺﾞｼｯｸM" panose="020B0600000000000000" pitchFamily="50" charset="-128"/>
                <a:ea typeface="HGPｺﾞｼｯｸM" panose="020B0600000000000000" pitchFamily="50" charset="-128"/>
              </a:rPr>
              <a:t>最適な食材といえます。ほたるいかは全体食なのでビタミン</a:t>
            </a:r>
            <a:r>
              <a:rPr lang="en-US" altLang="ja-JP" sz="1905" dirty="0" smtClean="0">
                <a:solidFill>
                  <a:prstClr val="black"/>
                </a:solidFill>
                <a:latin typeface="HGPｺﾞｼｯｸM" panose="020B0600000000000000" pitchFamily="50" charset="-128"/>
                <a:ea typeface="HGPｺﾞｼｯｸM" panose="020B0600000000000000" pitchFamily="50" charset="-128"/>
              </a:rPr>
              <a:t>A</a:t>
            </a:r>
            <a:r>
              <a:rPr lang="ja-JP" altLang="en-US" sz="1905" dirty="0" smtClean="0">
                <a:solidFill>
                  <a:prstClr val="black"/>
                </a:solidFill>
                <a:latin typeface="HGPｺﾞｼｯｸM" panose="020B0600000000000000" pitchFamily="50" charset="-128"/>
                <a:ea typeface="HGPｺﾞｼｯｸM" panose="020B0600000000000000" pitchFamily="50" charset="-128"/>
              </a:rPr>
              <a:t>・</a:t>
            </a:r>
            <a:r>
              <a:rPr lang="en-US" altLang="ja-JP" sz="1905" dirty="0" smtClean="0">
                <a:solidFill>
                  <a:prstClr val="black"/>
                </a:solidFill>
                <a:latin typeface="HGPｺﾞｼｯｸM" panose="020B0600000000000000" pitchFamily="50" charset="-128"/>
                <a:ea typeface="HGPｺﾞｼｯｸM" panose="020B0600000000000000" pitchFamily="50" charset="-128"/>
              </a:rPr>
              <a:t>B</a:t>
            </a:r>
            <a:r>
              <a:rPr lang="ja-JP" altLang="en-US" sz="1905" dirty="0" smtClean="0">
                <a:solidFill>
                  <a:prstClr val="black"/>
                </a:solidFill>
                <a:latin typeface="HGPｺﾞｼｯｸM" panose="020B0600000000000000" pitchFamily="50" charset="-128"/>
                <a:ea typeface="HGPｺﾞｼｯｸM" panose="020B0600000000000000" pitchFamily="50" charset="-128"/>
              </a:rPr>
              <a:t>群を高水準に含みます。</a:t>
            </a:r>
            <a:endParaRPr lang="en-US" altLang="ja-JP" sz="1905" dirty="0" smtClean="0">
              <a:solidFill>
                <a:prstClr val="black"/>
              </a:solidFill>
              <a:latin typeface="HGPｺﾞｼｯｸM" panose="020B0600000000000000" pitchFamily="50" charset="-128"/>
              <a:ea typeface="HGPｺﾞｼｯｸM" panose="020B0600000000000000" pitchFamily="50" charset="-128"/>
            </a:endParaRPr>
          </a:p>
          <a:p>
            <a:r>
              <a:rPr lang="ja-JP" altLang="en-US" sz="1905" dirty="0" smtClean="0">
                <a:solidFill>
                  <a:prstClr val="black"/>
                </a:solidFill>
                <a:latin typeface="HGPｺﾞｼｯｸM" panose="020B0600000000000000" pitchFamily="50" charset="-128"/>
                <a:ea typeface="HGPｺﾞｼｯｸM" panose="020B0600000000000000" pitchFamily="50" charset="-128"/>
              </a:rPr>
              <a:t>またタウリンが魚類よりも</a:t>
            </a:r>
            <a:r>
              <a:rPr lang="en-US" altLang="ja-JP" sz="1905" dirty="0" smtClean="0">
                <a:solidFill>
                  <a:prstClr val="black"/>
                </a:solidFill>
                <a:latin typeface="HGPｺﾞｼｯｸM" panose="020B0600000000000000" pitchFamily="50" charset="-128"/>
                <a:ea typeface="HGPｺﾞｼｯｸM" panose="020B0600000000000000" pitchFamily="50" charset="-128"/>
              </a:rPr>
              <a:t>2</a:t>
            </a:r>
            <a:r>
              <a:rPr lang="ja-JP" altLang="en-US" sz="1905" dirty="0" smtClean="0">
                <a:solidFill>
                  <a:prstClr val="black"/>
                </a:solidFill>
                <a:latin typeface="HGPｺﾞｼｯｸM" panose="020B0600000000000000" pitchFamily="50" charset="-128"/>
                <a:ea typeface="HGPｺﾞｼｯｸM" panose="020B0600000000000000" pitchFamily="50" charset="-128"/>
              </a:rPr>
              <a:t>～</a:t>
            </a:r>
            <a:r>
              <a:rPr lang="en-US" altLang="ja-JP" sz="1905" dirty="0" smtClean="0">
                <a:solidFill>
                  <a:prstClr val="black"/>
                </a:solidFill>
                <a:latin typeface="HGPｺﾞｼｯｸM" panose="020B0600000000000000" pitchFamily="50" charset="-128"/>
                <a:ea typeface="HGPｺﾞｼｯｸM" panose="020B0600000000000000" pitchFamily="50" charset="-128"/>
              </a:rPr>
              <a:t>3</a:t>
            </a:r>
            <a:r>
              <a:rPr lang="ja-JP" altLang="en-US" sz="1905" dirty="0" smtClean="0">
                <a:solidFill>
                  <a:prstClr val="black"/>
                </a:solidFill>
                <a:latin typeface="HGPｺﾞｼｯｸM" panose="020B0600000000000000" pitchFamily="50" charset="-128"/>
                <a:ea typeface="HGPｺﾞｼｯｸM" panose="020B0600000000000000" pitchFamily="50" charset="-128"/>
              </a:rPr>
              <a:t>倍多く豊富に含まれています。このタウリンはアミノ酸の一種で血圧やコレステロールの</a:t>
            </a:r>
            <a:endParaRPr lang="en-US" altLang="ja-JP" sz="1905" dirty="0" smtClean="0">
              <a:solidFill>
                <a:prstClr val="black"/>
              </a:solidFill>
              <a:latin typeface="HGPｺﾞｼｯｸM" panose="020B0600000000000000" pitchFamily="50" charset="-128"/>
              <a:ea typeface="HGPｺﾞｼｯｸM" panose="020B0600000000000000" pitchFamily="50" charset="-128"/>
            </a:endParaRPr>
          </a:p>
          <a:p>
            <a:r>
              <a:rPr lang="ja-JP" altLang="en-US" sz="1905" dirty="0" smtClean="0">
                <a:solidFill>
                  <a:prstClr val="black"/>
                </a:solidFill>
                <a:latin typeface="HGPｺﾞｼｯｸM" panose="020B0600000000000000" pitchFamily="50" charset="-128"/>
                <a:ea typeface="HGPｺﾞｼｯｸM" panose="020B0600000000000000" pitchFamily="50" charset="-128"/>
              </a:rPr>
              <a:t>低下、血管系の生活習慣病を予防し、肝機能を強化して、解毒作用・胆石症・神経系機能の改善と予防に働いて</a:t>
            </a:r>
            <a:endParaRPr lang="en-US" altLang="ja-JP" sz="1905" dirty="0" smtClean="0">
              <a:solidFill>
                <a:prstClr val="black"/>
              </a:solidFill>
              <a:latin typeface="HGPｺﾞｼｯｸM" panose="020B0600000000000000" pitchFamily="50" charset="-128"/>
              <a:ea typeface="HGPｺﾞｼｯｸM" panose="020B0600000000000000" pitchFamily="50" charset="-128"/>
            </a:endParaRPr>
          </a:p>
          <a:p>
            <a:r>
              <a:rPr lang="ja-JP" altLang="en-US" sz="1905" dirty="0" smtClean="0">
                <a:solidFill>
                  <a:prstClr val="black"/>
                </a:solidFill>
                <a:latin typeface="HGPｺﾞｼｯｸM" panose="020B0600000000000000" pitchFamily="50" charset="-128"/>
                <a:ea typeface="HGPｺﾞｼｯｸM" panose="020B0600000000000000" pitchFamily="50" charset="-128"/>
              </a:rPr>
              <a:t>くれます。また、豊富な亜鉛は、発育を促進し味覚を正常に保ちます。</a:t>
            </a:r>
            <a:endParaRPr lang="en-US" altLang="ja-JP" sz="1905" dirty="0" smtClean="0">
              <a:solidFill>
                <a:prstClr val="black"/>
              </a:solidFill>
              <a:latin typeface="HGPｺﾞｼｯｸM" panose="020B0600000000000000" pitchFamily="50" charset="-128"/>
              <a:ea typeface="HGPｺﾞｼｯｸM" panose="020B0600000000000000" pitchFamily="50" charset="-128"/>
            </a:endParaRPr>
          </a:p>
        </p:txBody>
      </p:sp>
      <p:grpSp>
        <p:nvGrpSpPr>
          <p:cNvPr id="25" name="グループ化 24"/>
          <p:cNvGrpSpPr/>
          <p:nvPr/>
        </p:nvGrpSpPr>
        <p:grpSpPr>
          <a:xfrm>
            <a:off x="127001" y="4465193"/>
            <a:ext cx="4140044" cy="1812358"/>
            <a:chOff x="703611" y="4813769"/>
            <a:chExt cx="4140044" cy="1722912"/>
          </a:xfrm>
        </p:grpSpPr>
        <p:grpSp>
          <p:nvGrpSpPr>
            <p:cNvPr id="24" name="グループ化 23"/>
            <p:cNvGrpSpPr/>
            <p:nvPr/>
          </p:nvGrpSpPr>
          <p:grpSpPr>
            <a:xfrm>
              <a:off x="703611" y="4813769"/>
              <a:ext cx="4140044" cy="1722912"/>
              <a:chOff x="1441437" y="4100433"/>
              <a:chExt cx="4140044" cy="1722912"/>
            </a:xfrm>
          </p:grpSpPr>
          <p:sp>
            <p:nvSpPr>
              <p:cNvPr id="6" name="角丸四角形 5"/>
              <p:cNvSpPr/>
              <p:nvPr/>
            </p:nvSpPr>
            <p:spPr>
              <a:xfrm>
                <a:off x="1441437" y="4100433"/>
                <a:ext cx="4025900" cy="1722912"/>
              </a:xfrm>
              <a:prstGeom prst="roundRect">
                <a:avLst/>
              </a:prstGeom>
              <a:solidFill>
                <a:schemeClr val="accent6">
                  <a:lumMod val="20000"/>
                  <a:lumOff val="8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15" dirty="0">
                  <a:solidFill>
                    <a:prstClr val="white"/>
                  </a:solidFill>
                </a:endParaRPr>
              </a:p>
            </p:txBody>
          </p:sp>
          <p:sp>
            <p:nvSpPr>
              <p:cNvPr id="16" name="テキスト ボックス 15"/>
              <p:cNvSpPr txBox="1"/>
              <p:nvPr/>
            </p:nvSpPr>
            <p:spPr>
              <a:xfrm>
                <a:off x="2696456" y="4120013"/>
                <a:ext cx="2595424" cy="356251"/>
              </a:xfrm>
              <a:prstGeom prst="rect">
                <a:avLst/>
              </a:prstGeom>
              <a:noFill/>
            </p:spPr>
            <p:txBody>
              <a:bodyPr wrap="square" rtlCol="0">
                <a:spAutoFit/>
              </a:bodyPr>
              <a:lstStyle/>
              <a:p>
                <a:r>
                  <a:rPr lang="ja-JP" altLang="en-US" dirty="0">
                    <a:solidFill>
                      <a:srgbClr val="70AD47">
                        <a:lumMod val="50000"/>
                      </a:srgbClr>
                    </a:solidFill>
                    <a:latin typeface="HGPｺﾞｼｯｸM" panose="020B0600000000000000" pitchFamily="50" charset="-128"/>
                    <a:ea typeface="HGPｺﾞｼｯｸM" panose="020B0600000000000000" pitchFamily="50" charset="-128"/>
                  </a:rPr>
                  <a:t>調理のポイント</a:t>
                </a:r>
              </a:p>
            </p:txBody>
          </p:sp>
          <p:sp>
            <p:nvSpPr>
              <p:cNvPr id="22" name="テキスト ボックス 21"/>
              <p:cNvSpPr txBox="1"/>
              <p:nvPr/>
            </p:nvSpPr>
            <p:spPr>
              <a:xfrm>
                <a:off x="1441437" y="4499905"/>
                <a:ext cx="4140044" cy="1258123"/>
              </a:xfrm>
              <a:prstGeom prst="rect">
                <a:avLst/>
              </a:prstGeom>
              <a:noFill/>
            </p:spPr>
            <p:txBody>
              <a:bodyPr wrap="square" rtlCol="0">
                <a:spAutoFit/>
              </a:bodyPr>
              <a:lstStyle/>
              <a:p>
                <a:r>
                  <a:rPr kumimoji="1" lang="ja-JP" altLang="en-US" sz="1600" dirty="0" smtClean="0">
                    <a:latin typeface="HGPｺﾞｼｯｸM" panose="020B0600000000000000" pitchFamily="50" charset="-128"/>
                    <a:ea typeface="HGPｺﾞｼｯｸM" panose="020B0600000000000000" pitchFamily="50" charset="-128"/>
                  </a:rPr>
                  <a:t>表皮は消化が悪いので剥いてから使います。</a:t>
                </a:r>
                <a:endParaRPr kumimoji="1" lang="en-US" altLang="ja-JP" sz="1600" dirty="0" smtClean="0">
                  <a:latin typeface="HGPｺﾞｼｯｸM" panose="020B0600000000000000" pitchFamily="50" charset="-128"/>
                  <a:ea typeface="HGPｺﾞｼｯｸM" panose="020B0600000000000000" pitchFamily="50" charset="-128"/>
                </a:endParaRPr>
              </a:p>
              <a:p>
                <a:r>
                  <a:rPr kumimoji="1" lang="ja-JP" altLang="en-US" sz="1600" dirty="0" smtClean="0">
                    <a:latin typeface="HGPｺﾞｼｯｸM" panose="020B0600000000000000" pitchFamily="50" charset="-128"/>
                    <a:ea typeface="HGPｺﾞｼｯｸM" panose="020B0600000000000000" pitchFamily="50" charset="-128"/>
                  </a:rPr>
                  <a:t>加熱すると固くなるので、基本的にさっと煮たり茹でて調理します。里芋などと煮るときはじっくり時間をかけて中途半端に加熱するとかえって</a:t>
                </a:r>
                <a:endParaRPr kumimoji="1" lang="en-US" altLang="ja-JP" sz="1600" dirty="0" smtClean="0">
                  <a:latin typeface="HGPｺﾞｼｯｸM" panose="020B0600000000000000" pitchFamily="50" charset="-128"/>
                  <a:ea typeface="HGPｺﾞｼｯｸM" panose="020B0600000000000000" pitchFamily="50" charset="-128"/>
                </a:endParaRPr>
              </a:p>
              <a:p>
                <a:r>
                  <a:rPr kumimoji="1" lang="ja-JP" altLang="en-US" sz="1600" dirty="0" smtClean="0">
                    <a:latin typeface="HGPｺﾞｼｯｸM" panose="020B0600000000000000" pitchFamily="50" charset="-128"/>
                    <a:ea typeface="HGPｺﾞｼｯｸM" panose="020B0600000000000000" pitchFamily="50" charset="-128"/>
                  </a:rPr>
                  <a:t>固くなります。</a:t>
                </a:r>
                <a:endParaRPr kumimoji="1" lang="ja-JP" altLang="en-US" sz="1600" dirty="0">
                  <a:latin typeface="HGPｺﾞｼｯｸM" panose="020B0600000000000000" pitchFamily="50" charset="-128"/>
                  <a:ea typeface="HGPｺﾞｼｯｸM" panose="020B0600000000000000" pitchFamily="50" charset="-128"/>
                </a:endParaRPr>
              </a:p>
            </p:txBody>
          </p:sp>
        </p:grpSp>
        <p:pic>
          <p:nvPicPr>
            <p:cNvPr id="15" name="図 14"/>
            <p:cNvPicPr>
              <a:picLocks noChangeAspect="1"/>
            </p:cNvPicPr>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998551" y="4813769"/>
              <a:ext cx="451397" cy="411152"/>
            </a:xfrm>
            <a:prstGeom prst="rect">
              <a:avLst/>
            </a:prstGeom>
          </p:spPr>
        </p:pic>
      </p:grpSp>
      <p:grpSp>
        <p:nvGrpSpPr>
          <p:cNvPr id="41" name="グループ化 40"/>
          <p:cNvGrpSpPr/>
          <p:nvPr/>
        </p:nvGrpSpPr>
        <p:grpSpPr>
          <a:xfrm>
            <a:off x="7617962" y="3276326"/>
            <a:ext cx="4453867" cy="2767692"/>
            <a:chOff x="7623527" y="3069631"/>
            <a:chExt cx="4453867" cy="2767692"/>
          </a:xfrm>
        </p:grpSpPr>
        <p:sp>
          <p:nvSpPr>
            <p:cNvPr id="32" name="テキスト ボックス 31"/>
            <p:cNvSpPr txBox="1"/>
            <p:nvPr/>
          </p:nvSpPr>
          <p:spPr>
            <a:xfrm>
              <a:off x="9411572" y="3378256"/>
              <a:ext cx="1919284" cy="584775"/>
            </a:xfrm>
            <a:prstGeom prst="rect">
              <a:avLst/>
            </a:prstGeom>
            <a:noFill/>
          </p:spPr>
          <p:txBody>
            <a:bodyPr wrap="square" rtlCol="0">
              <a:spAutoFit/>
            </a:bodyPr>
            <a:lstStyle/>
            <a:p>
              <a:r>
                <a:rPr lang="ja-JP" altLang="en-US" sz="1600" dirty="0" smtClean="0">
                  <a:solidFill>
                    <a:srgbClr val="FF0000"/>
                  </a:solidFill>
                  <a:latin typeface="HGPｺﾞｼｯｸM" panose="020B0600000000000000" pitchFamily="50" charset="-128"/>
                  <a:ea typeface="HGPｺﾞｼｯｸM" panose="020B0600000000000000" pitchFamily="50" charset="-128"/>
                </a:rPr>
                <a:t>動脈硬化・高血圧・</a:t>
              </a:r>
              <a:endParaRPr lang="en-US" altLang="ja-JP" sz="1600" dirty="0" smtClean="0">
                <a:solidFill>
                  <a:srgbClr val="FF0000"/>
                </a:solidFill>
                <a:latin typeface="HGPｺﾞｼｯｸM" panose="020B0600000000000000" pitchFamily="50" charset="-128"/>
                <a:ea typeface="HGPｺﾞｼｯｸM" panose="020B0600000000000000" pitchFamily="50" charset="-128"/>
              </a:endParaRPr>
            </a:p>
            <a:p>
              <a:r>
                <a:rPr lang="ja-JP" altLang="en-US" sz="1600" dirty="0" smtClean="0">
                  <a:solidFill>
                    <a:srgbClr val="FF0000"/>
                  </a:solidFill>
                  <a:latin typeface="HGPｺﾞｼｯｸM" panose="020B0600000000000000" pitchFamily="50" charset="-128"/>
                  <a:ea typeface="HGPｺﾞｼｯｸM" panose="020B0600000000000000" pitchFamily="50" charset="-128"/>
                </a:rPr>
                <a:t>肝臓の働きを強化</a:t>
              </a:r>
              <a:endParaRPr lang="ja-JP" altLang="en-US" sz="1600" dirty="0">
                <a:solidFill>
                  <a:srgbClr val="FF0000"/>
                </a:solidFill>
                <a:latin typeface="HGPｺﾞｼｯｸM" panose="020B0600000000000000" pitchFamily="50" charset="-128"/>
                <a:ea typeface="HGPｺﾞｼｯｸM" panose="020B0600000000000000" pitchFamily="50" charset="-128"/>
              </a:endParaRPr>
            </a:p>
          </p:txBody>
        </p:sp>
        <p:sp>
          <p:nvSpPr>
            <p:cNvPr id="27" name="二等辺三角形 26"/>
            <p:cNvSpPr/>
            <p:nvPr/>
          </p:nvSpPr>
          <p:spPr>
            <a:xfrm flipV="1">
              <a:off x="10122446" y="4041622"/>
              <a:ext cx="457200" cy="237473"/>
            </a:xfrm>
            <a:prstGeom prst="triangle">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4" name="グループ化 33"/>
            <p:cNvGrpSpPr/>
            <p:nvPr/>
          </p:nvGrpSpPr>
          <p:grpSpPr>
            <a:xfrm>
              <a:off x="9927988" y="4378149"/>
              <a:ext cx="865322" cy="307777"/>
              <a:chOff x="6700906" y="5140864"/>
              <a:chExt cx="449080" cy="163648"/>
            </a:xfrm>
          </p:grpSpPr>
          <p:sp>
            <p:nvSpPr>
              <p:cNvPr id="36" name="円/楕円 35"/>
              <p:cNvSpPr/>
              <p:nvPr/>
            </p:nvSpPr>
            <p:spPr>
              <a:xfrm>
                <a:off x="6700906" y="5140864"/>
                <a:ext cx="449080" cy="163648"/>
              </a:xfrm>
              <a:prstGeom prst="ellipse">
                <a:avLst/>
              </a:prstGeom>
              <a:solidFill>
                <a:schemeClr val="accent5"/>
              </a:solidFill>
              <a:ln w="2857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7" name="テキスト ボックス 36"/>
              <p:cNvSpPr txBox="1"/>
              <p:nvPr/>
            </p:nvSpPr>
            <p:spPr>
              <a:xfrm>
                <a:off x="6775545" y="5140864"/>
                <a:ext cx="374441" cy="163648"/>
              </a:xfrm>
              <a:prstGeom prst="rect">
                <a:avLst/>
              </a:prstGeom>
              <a:noFill/>
              <a:ln>
                <a:noFill/>
              </a:ln>
            </p:spPr>
            <p:txBody>
              <a:bodyPr wrap="square" rtlCol="0">
                <a:spAutoFit/>
              </a:bodyPr>
              <a:lstStyle/>
              <a:p>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いか</a:t>
                </a:r>
                <a:endParaRPr lang="ja-JP" altLang="en-US" b="1" dirty="0">
                  <a:solidFill>
                    <a:schemeClr val="bg1"/>
                  </a:solidFill>
                  <a:latin typeface="HG丸ｺﾞｼｯｸM-PRO" panose="020F0600000000000000" pitchFamily="50" charset="-128"/>
                  <a:ea typeface="HG丸ｺﾞｼｯｸM-PRO" panose="020F0600000000000000" pitchFamily="50" charset="-128"/>
                </a:endParaRPr>
              </a:p>
            </p:txBody>
          </p:sp>
        </p:grpSp>
        <p:sp>
          <p:nvSpPr>
            <p:cNvPr id="38" name="テキスト ボックス 37"/>
            <p:cNvSpPr txBox="1"/>
            <p:nvPr/>
          </p:nvSpPr>
          <p:spPr>
            <a:xfrm>
              <a:off x="8584544" y="5034758"/>
              <a:ext cx="3492850" cy="584775"/>
            </a:xfrm>
            <a:prstGeom prst="rect">
              <a:avLst/>
            </a:prstGeom>
            <a:noFill/>
          </p:spPr>
          <p:txBody>
            <a:bodyPr wrap="square" rtlCol="0">
              <a:spAutoFit/>
            </a:bodyPr>
            <a:lstStyle/>
            <a:p>
              <a:r>
                <a:rPr kumimoji="1" lang="ja-JP" altLang="en-US" sz="1600" dirty="0" smtClean="0">
                  <a:latin typeface="HGPｺﾞｼｯｸM" panose="020B0600000000000000" pitchFamily="50" charset="-128"/>
                  <a:ea typeface="HGPｺﾞｼｯｸM" panose="020B0600000000000000" pitchFamily="50" charset="-128"/>
                </a:rPr>
                <a:t>干ししいたけ・大豆・おから・大根・ごぼう</a:t>
              </a:r>
              <a:endParaRPr kumimoji="1" lang="en-US" altLang="ja-JP" sz="1600" dirty="0" smtClean="0">
                <a:latin typeface="HGPｺﾞｼｯｸM" panose="020B0600000000000000" pitchFamily="50" charset="-128"/>
                <a:ea typeface="HGPｺﾞｼｯｸM" panose="020B0600000000000000" pitchFamily="50" charset="-128"/>
              </a:endParaRPr>
            </a:p>
            <a:p>
              <a:r>
                <a:rPr lang="ja-JP" altLang="en-US" sz="1600" dirty="0">
                  <a:latin typeface="HGPｺﾞｼｯｸM" panose="020B0600000000000000" pitchFamily="50" charset="-128"/>
                  <a:ea typeface="HGPｺﾞｼｯｸM" panose="020B0600000000000000" pitchFamily="50" charset="-128"/>
                </a:rPr>
                <a:t>切り干し</a:t>
              </a:r>
              <a:r>
                <a:rPr lang="ja-JP" altLang="en-US" sz="1600" dirty="0" smtClean="0">
                  <a:latin typeface="HGPｺﾞｼｯｸM" panose="020B0600000000000000" pitchFamily="50" charset="-128"/>
                  <a:ea typeface="HGPｺﾞｼｯｸM" panose="020B0600000000000000" pitchFamily="50" charset="-128"/>
                </a:rPr>
                <a:t>大根・ひじき・わかめ・昆布</a:t>
              </a:r>
              <a:endParaRPr kumimoji="1" lang="ja-JP" altLang="en-US" sz="1600" dirty="0">
                <a:latin typeface="HGPｺﾞｼｯｸM" panose="020B0600000000000000" pitchFamily="50" charset="-128"/>
                <a:ea typeface="HGPｺﾞｼｯｸM" panose="020B0600000000000000" pitchFamily="50" charset="-128"/>
              </a:endParaRPr>
            </a:p>
          </p:txBody>
        </p:sp>
        <p:sp>
          <p:nvSpPr>
            <p:cNvPr id="39" name="テキスト ボックス 38"/>
            <p:cNvSpPr txBox="1"/>
            <p:nvPr/>
          </p:nvSpPr>
          <p:spPr>
            <a:xfrm rot="2793973">
              <a:off x="10066635" y="4561290"/>
              <a:ext cx="614598" cy="646331"/>
            </a:xfrm>
            <a:prstGeom prst="rect">
              <a:avLst/>
            </a:prstGeom>
            <a:noFill/>
          </p:spPr>
          <p:txBody>
            <a:bodyPr wrap="square" rtlCol="0">
              <a:spAutoFit/>
            </a:bodyPr>
            <a:lstStyle/>
            <a:p>
              <a:r>
                <a:rPr kumimoji="1" lang="en-US" altLang="ja-JP" sz="3600" dirty="0" smtClean="0"/>
                <a:t>×</a:t>
              </a:r>
              <a:endParaRPr kumimoji="1" lang="ja-JP" altLang="en-US" sz="3600" dirty="0"/>
            </a:p>
          </p:txBody>
        </p:sp>
        <p:sp>
          <p:nvSpPr>
            <p:cNvPr id="40" name="角丸四角形 39"/>
            <p:cNvSpPr/>
            <p:nvPr/>
          </p:nvSpPr>
          <p:spPr>
            <a:xfrm>
              <a:off x="8502446" y="3378256"/>
              <a:ext cx="3574948" cy="2459067"/>
            </a:xfrm>
            <a:prstGeom prst="roundRect">
              <a:avLst/>
            </a:prstGeom>
            <a:noFill/>
            <a:ln w="28575">
              <a:solidFill>
                <a:srgbClr val="FF7C8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8" name="グループ化 27"/>
            <p:cNvGrpSpPr/>
            <p:nvPr/>
          </p:nvGrpSpPr>
          <p:grpSpPr>
            <a:xfrm>
              <a:off x="7623527" y="3069631"/>
              <a:ext cx="1872826" cy="1624946"/>
              <a:chOff x="6563599" y="4953211"/>
              <a:chExt cx="971949" cy="864000"/>
            </a:xfrm>
            <a:noFill/>
          </p:grpSpPr>
          <p:sp>
            <p:nvSpPr>
              <p:cNvPr id="29" name="テキスト ボックス 28"/>
              <p:cNvSpPr txBox="1"/>
              <p:nvPr/>
            </p:nvSpPr>
            <p:spPr>
              <a:xfrm rot="322008">
                <a:off x="6563599" y="4953211"/>
                <a:ext cx="955395" cy="864000"/>
              </a:xfrm>
              <a:prstGeom prst="rect">
                <a:avLst/>
              </a:prstGeom>
              <a:grpFill/>
            </p:spPr>
            <p:txBody>
              <a:bodyPr wrap="square" rtlCol="0">
                <a:prstTxWarp prst="textCircle">
                  <a:avLst>
                    <a:gd name="adj" fmla="val 10810171"/>
                  </a:avLst>
                </a:prstTxWarp>
                <a:spAutoFit/>
              </a:bodyPr>
              <a:lstStyle/>
              <a:p>
                <a:r>
                  <a:rPr lang="ja-JP" altLang="en-US" sz="1200" b="1" dirty="0">
                    <a:ln w="0"/>
                    <a:solidFill>
                      <a:srgbClr val="FF9999"/>
                    </a:solidFill>
                    <a:latin typeface="HG丸ｺﾞｼｯｸM-PRO" panose="020F0600000000000000" pitchFamily="50" charset="-128"/>
                    <a:ea typeface="HG丸ｺﾞｼｯｸM-PRO" panose="020F0600000000000000" pitchFamily="50" charset="-128"/>
                  </a:rPr>
                  <a:t>　</a:t>
                </a:r>
              </a:p>
            </p:txBody>
          </p:sp>
          <p:sp>
            <p:nvSpPr>
              <p:cNvPr id="30" name="円/楕円 29"/>
              <p:cNvSpPr/>
              <p:nvPr/>
            </p:nvSpPr>
            <p:spPr>
              <a:xfrm>
                <a:off x="6754866" y="5004047"/>
                <a:ext cx="698500" cy="619939"/>
              </a:xfrm>
              <a:prstGeom prst="ellipse">
                <a:avLst/>
              </a:prstGeom>
              <a:solidFill>
                <a:schemeClr val="bg1"/>
              </a:solidFill>
              <a:ln w="28575">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1" name="テキスト ボックス 30"/>
              <p:cNvSpPr txBox="1"/>
              <p:nvPr/>
            </p:nvSpPr>
            <p:spPr>
              <a:xfrm>
                <a:off x="6811648" y="5179948"/>
                <a:ext cx="723900" cy="403421"/>
              </a:xfrm>
              <a:prstGeom prst="rect">
                <a:avLst/>
              </a:prstGeom>
              <a:grpFill/>
            </p:spPr>
            <p:txBody>
              <a:bodyPr wrap="square" rtlCol="0">
                <a:spAutoFit/>
              </a:bodyPr>
              <a:lstStyle/>
              <a:p>
                <a:r>
                  <a:rPr lang="ja-JP" altLang="en-US" sz="1400" b="1" dirty="0">
                    <a:solidFill>
                      <a:srgbClr val="FF9999"/>
                    </a:solidFill>
                    <a:latin typeface="HG丸ｺﾞｼｯｸM-PRO" panose="020F0600000000000000" pitchFamily="50" charset="-128"/>
                    <a:ea typeface="HG丸ｺﾞｼｯｸM-PRO" panose="020F0600000000000000" pitchFamily="50" charset="-128"/>
                  </a:rPr>
                  <a:t>プラスしたい</a:t>
                </a:r>
                <a:endParaRPr lang="en-US" altLang="ja-JP" sz="1400" b="1" dirty="0">
                  <a:solidFill>
                    <a:srgbClr val="FF9999"/>
                  </a:solidFill>
                  <a:latin typeface="HG丸ｺﾞｼｯｸM-PRO" panose="020F0600000000000000" pitchFamily="50" charset="-128"/>
                  <a:ea typeface="HG丸ｺﾞｼｯｸM-PRO" panose="020F0600000000000000" pitchFamily="50" charset="-128"/>
                </a:endParaRPr>
              </a:p>
              <a:p>
                <a:r>
                  <a:rPr lang="ja-JP" altLang="en-US" sz="1400" b="1" dirty="0">
                    <a:solidFill>
                      <a:srgbClr val="FF9999"/>
                    </a:solidFill>
                    <a:latin typeface="HG丸ｺﾞｼｯｸM-PRO" panose="020F0600000000000000" pitchFamily="50" charset="-128"/>
                    <a:ea typeface="HG丸ｺﾞｼｯｸM-PRO" panose="020F0600000000000000" pitchFamily="50" charset="-128"/>
                  </a:rPr>
                  <a:t>　</a:t>
                </a:r>
                <a:r>
                  <a:rPr lang="ja-JP" altLang="en-US" b="1" dirty="0">
                    <a:solidFill>
                      <a:srgbClr val="FF9999"/>
                    </a:solidFill>
                    <a:latin typeface="HG丸ｺﾞｼｯｸM-PRO" panose="020F0600000000000000" pitchFamily="50" charset="-128"/>
                    <a:ea typeface="HG丸ｺﾞｼｯｸM-PRO" panose="020F0600000000000000" pitchFamily="50" charset="-128"/>
                  </a:rPr>
                  <a:t>食材</a:t>
                </a:r>
              </a:p>
            </p:txBody>
          </p:sp>
        </p:grpSp>
      </p:grpSp>
      <p:pic>
        <p:nvPicPr>
          <p:cNvPr id="43" name="図 42"/>
          <p:cNvPicPr>
            <a:picLocks noChangeAspect="1"/>
          </p:cNvPicPr>
          <p:nvPr/>
        </p:nvPicPr>
        <p:blipFill>
          <a:blip r:embed="rId4">
            <a:clrChange>
              <a:clrFrom>
                <a:srgbClr val="000000"/>
              </a:clrFrom>
              <a:clrTo>
                <a:srgbClr val="000000">
                  <a:alpha val="0"/>
                </a:srgbClr>
              </a:clrTo>
            </a:clrChange>
          </a:blip>
          <a:stretch>
            <a:fillRect/>
          </a:stretch>
        </p:blipFill>
        <p:spPr>
          <a:xfrm>
            <a:off x="11325291" y="5779078"/>
            <a:ext cx="609600" cy="609600"/>
          </a:xfrm>
          <a:prstGeom prst="rect">
            <a:avLst/>
          </a:prstGeom>
        </p:spPr>
      </p:pic>
      <p:pic>
        <p:nvPicPr>
          <p:cNvPr id="44" name="図 43"/>
          <p:cNvPicPr>
            <a:picLocks noChangeAspect="1"/>
          </p:cNvPicPr>
          <p:nvPr/>
        </p:nvPicPr>
        <p:blipFill>
          <a:blip r:embed="rId5">
            <a:clrChange>
              <a:clrFrom>
                <a:srgbClr val="000000"/>
              </a:clrFrom>
              <a:clrTo>
                <a:srgbClr val="000000">
                  <a:alpha val="0"/>
                </a:srgbClr>
              </a:clrTo>
            </a:clrChange>
          </a:blip>
          <a:stretch>
            <a:fillRect/>
          </a:stretch>
        </p:blipFill>
        <p:spPr>
          <a:xfrm>
            <a:off x="10426994" y="5825365"/>
            <a:ext cx="793573" cy="793573"/>
          </a:xfrm>
          <a:prstGeom prst="rect">
            <a:avLst/>
          </a:prstGeom>
        </p:spPr>
      </p:pic>
      <p:pic>
        <p:nvPicPr>
          <p:cNvPr id="45" name="図 44"/>
          <p:cNvPicPr>
            <a:picLocks noChangeAspect="1"/>
          </p:cNvPicPr>
          <p:nvPr/>
        </p:nvPicPr>
        <p:blipFill>
          <a:blip r:embed="rId6">
            <a:clrChange>
              <a:clrFrom>
                <a:srgbClr val="FFFFFF"/>
              </a:clrFrom>
              <a:clrTo>
                <a:srgbClr val="FFFFFF">
                  <a:alpha val="0"/>
                </a:srgbClr>
              </a:clrTo>
            </a:clrChange>
          </a:blip>
          <a:stretch>
            <a:fillRect/>
          </a:stretch>
        </p:blipFill>
        <p:spPr>
          <a:xfrm rot="1969187">
            <a:off x="10789049" y="6191251"/>
            <a:ext cx="776002" cy="840669"/>
          </a:xfrm>
          <a:prstGeom prst="rect">
            <a:avLst/>
          </a:prstGeom>
        </p:spPr>
      </p:pic>
      <p:pic>
        <p:nvPicPr>
          <p:cNvPr id="46" name="図 45"/>
          <p:cNvPicPr>
            <a:picLocks noChangeAspect="1"/>
          </p:cNvPicPr>
          <p:nvPr/>
        </p:nvPicPr>
        <p:blipFill>
          <a:blip r:embed="rId7">
            <a:clrChange>
              <a:clrFrom>
                <a:srgbClr val="FFFFFF"/>
              </a:clrFrom>
              <a:clrTo>
                <a:srgbClr val="FFFFFF">
                  <a:alpha val="0"/>
                </a:srgbClr>
              </a:clrTo>
            </a:clrChange>
          </a:blip>
          <a:stretch>
            <a:fillRect/>
          </a:stretch>
        </p:blipFill>
        <p:spPr>
          <a:xfrm>
            <a:off x="2574462" y="6116736"/>
            <a:ext cx="755699" cy="716442"/>
          </a:xfrm>
          <a:prstGeom prst="rect">
            <a:avLst/>
          </a:prstGeom>
        </p:spPr>
      </p:pic>
      <p:pic>
        <p:nvPicPr>
          <p:cNvPr id="47" name="図 46"/>
          <p:cNvPicPr>
            <a:picLocks noChangeAspect="1"/>
          </p:cNvPicPr>
          <p:nvPr/>
        </p:nvPicPr>
        <p:blipFill>
          <a:blip r:embed="rId8">
            <a:clrChange>
              <a:clrFrom>
                <a:srgbClr val="FFFFFF"/>
              </a:clrFrom>
              <a:clrTo>
                <a:srgbClr val="FFFFFF">
                  <a:alpha val="0"/>
                </a:srgbClr>
              </a:clrTo>
            </a:clrChange>
          </a:blip>
          <a:stretch>
            <a:fillRect/>
          </a:stretch>
        </p:blipFill>
        <p:spPr>
          <a:xfrm flipH="1">
            <a:off x="8803961" y="5884470"/>
            <a:ext cx="499755" cy="485199"/>
          </a:xfrm>
          <a:prstGeom prst="rect">
            <a:avLst/>
          </a:prstGeom>
        </p:spPr>
      </p:pic>
      <p:pic>
        <p:nvPicPr>
          <p:cNvPr id="48" name="図 47"/>
          <p:cNvPicPr>
            <a:picLocks noChangeAspect="1"/>
          </p:cNvPicPr>
          <p:nvPr/>
        </p:nvPicPr>
        <p:blipFill>
          <a:blip r:embed="rId9">
            <a:clrChange>
              <a:clrFrom>
                <a:srgbClr val="FEFEFE"/>
              </a:clrFrom>
              <a:clrTo>
                <a:srgbClr val="FEFEFE">
                  <a:alpha val="0"/>
                </a:srgbClr>
              </a:clrTo>
            </a:clrChange>
          </a:blip>
          <a:stretch>
            <a:fillRect/>
          </a:stretch>
        </p:blipFill>
        <p:spPr>
          <a:xfrm>
            <a:off x="9625113" y="5742098"/>
            <a:ext cx="821630" cy="821630"/>
          </a:xfrm>
          <a:prstGeom prst="rect">
            <a:avLst/>
          </a:prstGeom>
        </p:spPr>
      </p:pic>
    </p:spTree>
    <p:extLst>
      <p:ext uri="{BB962C8B-B14F-4D97-AF65-F5344CB8AC3E}">
        <p14:creationId xmlns:p14="http://schemas.microsoft.com/office/powerpoint/2010/main" val="2822373441"/>
      </p:ext>
    </p:extLst>
  </p:cSld>
  <p:clrMapOvr>
    <a:masterClrMapping/>
  </p:clrMapOvr>
</p:sld>
</file>

<file path=ppt/theme/theme1.xml><?xml version="1.0" encoding="utf-8"?>
<a:theme xmlns:a="http://schemas.openxmlformats.org/drawingml/2006/main" name="5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1177</TotalTime>
  <Words>312</Words>
  <Application>Microsoft Office PowerPoint</Application>
  <PresentationFormat>ワイド画面</PresentationFormat>
  <Paragraphs>31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HGPｺﾞｼｯｸM</vt:lpstr>
      <vt:lpstr>HG丸ｺﾞｼｯｸM-PRO</vt:lpstr>
      <vt:lpstr>ＭＳ Ｐゴシック</vt:lpstr>
      <vt:lpstr>Arial</vt:lpstr>
      <vt:lpstr>Calibri</vt:lpstr>
      <vt:lpstr>Calibri Light</vt:lpstr>
      <vt:lpstr>5_Office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Harada-rd</dc:creator>
  <cp:lastModifiedBy>Harada-rd</cp:lastModifiedBy>
  <cp:revision>83</cp:revision>
  <dcterms:created xsi:type="dcterms:W3CDTF">2020-06-12T02:52:01Z</dcterms:created>
  <dcterms:modified xsi:type="dcterms:W3CDTF">2022-03-11T00:32:30Z</dcterms:modified>
</cp:coreProperties>
</file>