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2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5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9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1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6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01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84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0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64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60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FD76-78D7-4341-82A5-9DDB7C77D6C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A7756-1A58-445A-A789-1F9A11AFC87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0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角丸四角形 63"/>
          <p:cNvSpPr/>
          <p:nvPr/>
        </p:nvSpPr>
        <p:spPr>
          <a:xfrm>
            <a:off x="1251985" y="3319101"/>
            <a:ext cx="1602226" cy="731274"/>
          </a:xfrm>
          <a:prstGeom prst="roundRect">
            <a:avLst>
              <a:gd name="adj" fmla="val 68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15">
              <a:solidFill>
                <a:prstClr val="white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242426" y="2118537"/>
            <a:ext cx="1602226" cy="731274"/>
          </a:xfrm>
          <a:prstGeom prst="roundRect">
            <a:avLst>
              <a:gd name="adj" fmla="val 68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15" dirty="0">
              <a:solidFill>
                <a:prstClr val="white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54098" y="27621"/>
            <a:ext cx="2397947" cy="561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48" dirty="0">
                <a:solidFill>
                  <a:srgbClr val="70AD47"/>
                </a:solidFill>
              </a:rPr>
              <a:t>ビタミン</a:t>
            </a:r>
            <a:r>
              <a:rPr lang="en-US" altLang="ja-JP" sz="3048" dirty="0">
                <a:solidFill>
                  <a:srgbClr val="70AD47"/>
                </a:solidFill>
              </a:rPr>
              <a:t>B</a:t>
            </a:r>
            <a:r>
              <a:rPr lang="ja-JP" altLang="en-US" sz="3048" dirty="0">
                <a:solidFill>
                  <a:srgbClr val="70AD47"/>
                </a:solidFill>
              </a:rPr>
              <a:t>群</a:t>
            </a:r>
          </a:p>
        </p:txBody>
      </p:sp>
      <p:grpSp>
        <p:nvGrpSpPr>
          <p:cNvPr id="1051" name="グループ化 1050"/>
          <p:cNvGrpSpPr/>
          <p:nvPr/>
        </p:nvGrpSpPr>
        <p:grpSpPr>
          <a:xfrm>
            <a:off x="1072620" y="1665755"/>
            <a:ext cx="4640132" cy="1069700"/>
            <a:chOff x="-216432" y="872544"/>
            <a:chExt cx="4871064" cy="1122937"/>
          </a:xfrm>
        </p:grpSpPr>
        <p:sp>
          <p:nvSpPr>
            <p:cNvPr id="1044" name="角丸四角形 1043"/>
            <p:cNvSpPr/>
            <p:nvPr/>
          </p:nvSpPr>
          <p:spPr>
            <a:xfrm>
              <a:off x="-91024" y="872544"/>
              <a:ext cx="4745656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-216432" y="901959"/>
              <a:ext cx="1701677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ビタミンＢ</a:t>
              </a:r>
              <a:r>
                <a:rPr lang="en-US" altLang="ja-JP" sz="1715" dirty="0">
                  <a:solidFill>
                    <a:srgbClr val="ED7D31"/>
                  </a:solidFill>
                </a:rPr>
                <a:t>1</a:t>
              </a:r>
            </a:p>
          </p:txBody>
        </p:sp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486" y="1036500"/>
              <a:ext cx="717571" cy="551369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630755" y="901390"/>
              <a:ext cx="710807" cy="780559"/>
            </a:xfrm>
            <a:prstGeom prst="rect">
              <a:avLst/>
            </a:prstGeom>
          </p:spPr>
        </p:pic>
        <p:sp>
          <p:nvSpPr>
            <p:cNvPr id="1047" name="テキスト ボックス 1046"/>
            <p:cNvSpPr txBox="1"/>
            <p:nvPr/>
          </p:nvSpPr>
          <p:spPr>
            <a:xfrm>
              <a:off x="2691584" y="1650361"/>
              <a:ext cx="713805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豚肉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759593" y="1668021"/>
              <a:ext cx="713805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玄米</a:t>
              </a:r>
            </a:p>
          </p:txBody>
        </p:sp>
      </p:grpSp>
      <p:grpSp>
        <p:nvGrpSpPr>
          <p:cNvPr id="1052" name="グループ化 1051"/>
          <p:cNvGrpSpPr/>
          <p:nvPr/>
        </p:nvGrpSpPr>
        <p:grpSpPr>
          <a:xfrm>
            <a:off x="5723050" y="1518727"/>
            <a:ext cx="5450223" cy="1209731"/>
            <a:chOff x="4676201" y="718198"/>
            <a:chExt cx="5721472" cy="1269938"/>
          </a:xfrm>
        </p:grpSpPr>
        <p:grpSp>
          <p:nvGrpSpPr>
            <p:cNvPr id="68" name="グループ化 67"/>
            <p:cNvGrpSpPr/>
            <p:nvPr/>
          </p:nvGrpSpPr>
          <p:grpSpPr>
            <a:xfrm>
              <a:off x="4886209" y="865199"/>
              <a:ext cx="5324811" cy="1122937"/>
              <a:chOff x="70781" y="2088929"/>
              <a:chExt cx="5324811" cy="1122937"/>
            </a:xfrm>
          </p:grpSpPr>
          <p:sp>
            <p:nvSpPr>
              <p:cNvPr id="69" name="角丸四角形 68"/>
              <p:cNvSpPr/>
              <p:nvPr/>
            </p:nvSpPr>
            <p:spPr>
              <a:xfrm>
                <a:off x="70781" y="2088929"/>
                <a:ext cx="5324811" cy="1122937"/>
              </a:xfrm>
              <a:prstGeom prst="roundRect">
                <a:avLst>
                  <a:gd name="adj" fmla="val 6129"/>
                </a:avLst>
              </a:prstGeom>
              <a:noFill/>
              <a:ln w="28575">
                <a:solidFill>
                  <a:srgbClr val="E191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715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角丸四角形 69"/>
              <p:cNvSpPr/>
              <p:nvPr/>
            </p:nvSpPr>
            <p:spPr>
              <a:xfrm>
                <a:off x="124571" y="2223973"/>
                <a:ext cx="1681966" cy="767668"/>
              </a:xfrm>
              <a:prstGeom prst="roundRect">
                <a:avLst>
                  <a:gd name="adj" fmla="val 685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715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2" name="テキスト ボックス 21"/>
            <p:cNvSpPr txBox="1"/>
            <p:nvPr/>
          </p:nvSpPr>
          <p:spPr>
            <a:xfrm>
              <a:off x="4676201" y="891425"/>
              <a:ext cx="1763030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ビタミンＢ</a:t>
              </a:r>
              <a:r>
                <a:rPr lang="en-US" altLang="ja-JP" sz="1715" dirty="0">
                  <a:solidFill>
                    <a:srgbClr val="ED7D31"/>
                  </a:solidFill>
                </a:rPr>
                <a:t>2</a:t>
              </a:r>
            </a:p>
          </p:txBody>
        </p:sp>
        <p:pic>
          <p:nvPicPr>
            <p:cNvPr id="1025" name="図 102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521666" y="951911"/>
              <a:ext cx="563376" cy="479913"/>
            </a:xfrm>
            <a:prstGeom prst="rect">
              <a:avLst/>
            </a:prstGeom>
          </p:spPr>
        </p:pic>
        <p:pic>
          <p:nvPicPr>
            <p:cNvPr id="1027" name="図 1026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544119" y="718198"/>
              <a:ext cx="1034929" cy="1034929"/>
            </a:xfrm>
            <a:prstGeom prst="rect">
              <a:avLst/>
            </a:prstGeom>
          </p:spPr>
        </p:pic>
        <p:pic>
          <p:nvPicPr>
            <p:cNvPr id="1028" name="図 10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84563" y="897296"/>
              <a:ext cx="705367" cy="817291"/>
            </a:xfrm>
            <a:prstGeom prst="rect">
              <a:avLst/>
            </a:prstGeom>
          </p:spPr>
        </p:pic>
        <p:pic>
          <p:nvPicPr>
            <p:cNvPr id="1037" name="図 1036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01102" y="928827"/>
              <a:ext cx="1000265" cy="1000265"/>
            </a:xfrm>
            <a:prstGeom prst="rect">
              <a:avLst/>
            </a:prstGeom>
          </p:spPr>
        </p:pic>
        <p:sp>
          <p:nvSpPr>
            <p:cNvPr id="79" name="テキスト ボックス 78"/>
            <p:cNvSpPr txBox="1"/>
            <p:nvPr/>
          </p:nvSpPr>
          <p:spPr>
            <a:xfrm>
              <a:off x="7690841" y="1660748"/>
              <a:ext cx="1034980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豚レバー</a:t>
              </a: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8685922" y="1669393"/>
              <a:ext cx="825322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うなぎ</a:t>
              </a: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9572351" y="1682277"/>
              <a:ext cx="825322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のり</a:t>
              </a: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936033" y="5307563"/>
            <a:ext cx="4946689" cy="1069700"/>
            <a:chOff x="-349059" y="4695599"/>
            <a:chExt cx="5192878" cy="1122937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-349059" y="4761091"/>
              <a:ext cx="1701677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葉酸</a:t>
              </a:r>
              <a:endParaRPr lang="en-US" altLang="ja-JP" sz="1715" dirty="0">
                <a:solidFill>
                  <a:srgbClr val="ED7D31"/>
                </a:solidFill>
              </a:endParaRPr>
            </a:p>
          </p:txBody>
        </p:sp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652" y="4714092"/>
              <a:ext cx="813746" cy="813746"/>
            </a:xfrm>
            <a:prstGeom prst="rect">
              <a:avLst/>
            </a:prstGeom>
          </p:spPr>
        </p:pic>
        <p:pic>
          <p:nvPicPr>
            <p:cNvPr id="1040" name="図 1039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46017" y="4719680"/>
              <a:ext cx="788405" cy="813227"/>
            </a:xfrm>
            <a:prstGeom prst="rect">
              <a:avLst/>
            </a:prstGeom>
          </p:spPr>
        </p:pic>
        <p:sp>
          <p:nvSpPr>
            <p:cNvPr id="73" name="角丸四角形 72"/>
            <p:cNvSpPr/>
            <p:nvPr/>
          </p:nvSpPr>
          <p:spPr>
            <a:xfrm>
              <a:off x="-80266" y="4695599"/>
              <a:ext cx="4734898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2804640" y="5514273"/>
              <a:ext cx="825322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のり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3646334" y="5532907"/>
              <a:ext cx="1197485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緑黄色野菜</a:t>
              </a:r>
            </a:p>
          </p:txBody>
        </p:sp>
      </p:grpSp>
      <p:grpSp>
        <p:nvGrpSpPr>
          <p:cNvPr id="1053" name="グループ化 1052"/>
          <p:cNvGrpSpPr/>
          <p:nvPr/>
        </p:nvGrpSpPr>
        <p:grpSpPr>
          <a:xfrm>
            <a:off x="1139001" y="2843723"/>
            <a:ext cx="5351183" cy="1102815"/>
            <a:chOff x="-135990" y="2109138"/>
            <a:chExt cx="5617503" cy="115770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-135990" y="2175858"/>
              <a:ext cx="1701677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ビタミンＢ</a:t>
              </a:r>
              <a:r>
                <a:rPr lang="en-US" altLang="ja-JP" sz="1715" dirty="0">
                  <a:solidFill>
                    <a:srgbClr val="ED7D31"/>
                  </a:solidFill>
                </a:rPr>
                <a:t>6</a:t>
              </a:r>
            </a:p>
          </p:txBody>
        </p:sp>
        <p:pic>
          <p:nvPicPr>
            <p:cNvPr id="1029" name="図 1028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1203" y="2305372"/>
              <a:ext cx="439167" cy="474876"/>
            </a:xfrm>
            <a:prstGeom prst="rect">
              <a:avLst/>
            </a:prstGeom>
          </p:spPr>
        </p:pic>
        <p:pic>
          <p:nvPicPr>
            <p:cNvPr id="1030" name="図 102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38313">
              <a:off x="3804472" y="2325815"/>
              <a:ext cx="867317" cy="492777"/>
            </a:xfrm>
            <a:prstGeom prst="rect">
              <a:avLst/>
            </a:prstGeom>
          </p:spPr>
        </p:pic>
        <p:pic>
          <p:nvPicPr>
            <p:cNvPr id="1031" name="図 1030"/>
            <p:cNvPicPr>
              <a:picLocks noChangeAspect="1"/>
            </p:cNvPicPr>
            <p:nvPr/>
          </p:nvPicPr>
          <p:blipFill>
            <a:blip r:embed="rId12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283695">
              <a:off x="4361577" y="2109138"/>
              <a:ext cx="1119936" cy="898282"/>
            </a:xfrm>
            <a:prstGeom prst="rect">
              <a:avLst/>
            </a:prstGeom>
          </p:spPr>
        </p:pic>
        <p:sp>
          <p:nvSpPr>
            <p:cNvPr id="71" name="角丸四角形 70"/>
            <p:cNvSpPr/>
            <p:nvPr/>
          </p:nvSpPr>
          <p:spPr>
            <a:xfrm>
              <a:off x="-91024" y="2143901"/>
              <a:ext cx="5562645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3117960" y="2919873"/>
              <a:ext cx="1197485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にんにく</a:t>
              </a: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3926746" y="2928240"/>
              <a:ext cx="72228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まぐろ</a:t>
              </a: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4690147" y="2953328"/>
              <a:ext cx="72228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かつお</a:t>
              </a:r>
            </a:p>
          </p:txBody>
        </p:sp>
      </p:grpSp>
      <p:grpSp>
        <p:nvGrpSpPr>
          <p:cNvPr id="1054" name="グループ化 1053"/>
          <p:cNvGrpSpPr/>
          <p:nvPr/>
        </p:nvGrpSpPr>
        <p:grpSpPr>
          <a:xfrm>
            <a:off x="6387358" y="2757878"/>
            <a:ext cx="4608111" cy="1179415"/>
            <a:chOff x="5373570" y="2019020"/>
            <a:chExt cx="4837450" cy="1238113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5373570" y="2187305"/>
              <a:ext cx="1759935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ビタミンＢ</a:t>
              </a:r>
              <a:r>
                <a:rPr lang="en-US" altLang="ja-JP" sz="1715" dirty="0">
                  <a:solidFill>
                    <a:srgbClr val="ED7D31"/>
                  </a:solidFill>
                </a:rPr>
                <a:t>12</a:t>
              </a:r>
            </a:p>
          </p:txBody>
        </p:sp>
        <p:pic>
          <p:nvPicPr>
            <p:cNvPr id="1033" name="図 1032"/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434656" y="2019020"/>
              <a:ext cx="1086072" cy="1086072"/>
            </a:xfrm>
            <a:prstGeom prst="rect">
              <a:avLst/>
            </a:prstGeom>
          </p:spPr>
        </p:pic>
        <p:pic>
          <p:nvPicPr>
            <p:cNvPr id="1035" name="図 1034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372169" y="2247882"/>
              <a:ext cx="634504" cy="634504"/>
            </a:xfrm>
            <a:prstGeom prst="rect">
              <a:avLst/>
            </a:prstGeom>
          </p:spPr>
        </p:pic>
        <p:sp>
          <p:nvSpPr>
            <p:cNvPr id="74" name="角丸四角形 73"/>
            <p:cNvSpPr/>
            <p:nvPr/>
          </p:nvSpPr>
          <p:spPr>
            <a:xfrm>
              <a:off x="5566023" y="2134196"/>
              <a:ext cx="4644997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rgbClr val="E191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7974388" y="2886295"/>
              <a:ext cx="72228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しじみ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8838641" y="2877938"/>
              <a:ext cx="72228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赤貝</a:t>
              </a: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9471957" y="2919873"/>
              <a:ext cx="72228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あさり</a:t>
              </a:r>
            </a:p>
          </p:txBody>
        </p:sp>
        <p:pic>
          <p:nvPicPr>
            <p:cNvPr id="1032" name="図 1031"/>
            <p:cNvPicPr>
              <a:picLocks noChangeAspect="1"/>
            </p:cNvPicPr>
            <p:nvPr/>
          </p:nvPicPr>
          <p:blipFill>
            <a:blip r:embed="rId1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22117" y="2410654"/>
              <a:ext cx="544608" cy="408456"/>
            </a:xfrm>
            <a:prstGeom prst="rect">
              <a:avLst/>
            </a:prstGeom>
          </p:spPr>
        </p:pic>
      </p:grpSp>
      <p:grpSp>
        <p:nvGrpSpPr>
          <p:cNvPr id="1055" name="グループ化 1054"/>
          <p:cNvGrpSpPr/>
          <p:nvPr/>
        </p:nvGrpSpPr>
        <p:grpSpPr>
          <a:xfrm>
            <a:off x="1113543" y="4096911"/>
            <a:ext cx="4588961" cy="1069700"/>
            <a:chOff x="-162715" y="3424695"/>
            <a:chExt cx="4817347" cy="1122937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-162715" y="3471774"/>
              <a:ext cx="1701677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ナイアシン</a:t>
              </a:r>
              <a:endParaRPr lang="en-US" altLang="ja-JP" sz="1715" dirty="0">
                <a:solidFill>
                  <a:srgbClr val="ED7D31"/>
                </a:solidFill>
              </a:endParaRPr>
            </a:p>
          </p:txBody>
        </p:sp>
        <p:pic>
          <p:nvPicPr>
            <p:cNvPr id="1036" name="図 1035"/>
            <p:cNvPicPr>
              <a:picLocks noChangeAspect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735131" y="3558288"/>
              <a:ext cx="777338" cy="777338"/>
            </a:xfrm>
            <a:prstGeom prst="rect">
              <a:avLst/>
            </a:prstGeom>
          </p:spPr>
        </p:pic>
        <p:sp>
          <p:nvSpPr>
            <p:cNvPr id="72" name="角丸四角形 71"/>
            <p:cNvSpPr/>
            <p:nvPr/>
          </p:nvSpPr>
          <p:spPr>
            <a:xfrm>
              <a:off x="-80266" y="3424695"/>
              <a:ext cx="4734898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2794321" y="4205645"/>
              <a:ext cx="791077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たらこ</a:t>
              </a: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3781363" y="4197128"/>
              <a:ext cx="72228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かつお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5681317" y="4089019"/>
            <a:ext cx="5530371" cy="1074018"/>
            <a:chOff x="4632391" y="3416410"/>
            <a:chExt cx="5805609" cy="1127470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4632391" y="3459290"/>
              <a:ext cx="1944195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パントテン酸</a:t>
              </a:r>
              <a:endParaRPr lang="en-US" altLang="ja-JP" sz="1715" dirty="0">
                <a:solidFill>
                  <a:srgbClr val="ED7D31"/>
                </a:solidFill>
              </a:endParaRPr>
            </a:p>
          </p:txBody>
        </p:sp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165381" y="3662226"/>
              <a:ext cx="830002" cy="830002"/>
            </a:xfrm>
            <a:prstGeom prst="rect">
              <a:avLst/>
            </a:prstGeom>
          </p:spPr>
        </p:pic>
        <p:pic>
          <p:nvPicPr>
            <p:cNvPr id="1038" name="図 1037"/>
            <p:cNvPicPr>
              <a:picLocks noChangeAspect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935512" y="3615952"/>
              <a:ext cx="702106" cy="532820"/>
            </a:xfrm>
            <a:prstGeom prst="rect">
              <a:avLst/>
            </a:prstGeom>
          </p:spPr>
        </p:pic>
        <p:pic>
          <p:nvPicPr>
            <p:cNvPr id="1039" name="図 1038"/>
            <p:cNvPicPr>
              <a:picLocks noChangeAspect="1"/>
            </p:cNvPicPr>
            <p:nvPr/>
          </p:nvPicPr>
          <p:blipFill>
            <a:blip r:embed="rId18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565225" y="3540777"/>
              <a:ext cx="619439" cy="619439"/>
            </a:xfrm>
            <a:prstGeom prst="rect">
              <a:avLst/>
            </a:prstGeom>
          </p:spPr>
        </p:pic>
        <p:pic>
          <p:nvPicPr>
            <p:cNvPr id="1041" name="図 1040"/>
            <p:cNvPicPr>
              <a:picLocks noChangeAspect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77529" y="3475380"/>
              <a:ext cx="566762" cy="566762"/>
            </a:xfrm>
            <a:prstGeom prst="rect">
              <a:avLst/>
            </a:prstGeom>
          </p:spPr>
        </p:pic>
        <p:sp>
          <p:nvSpPr>
            <p:cNvPr id="75" name="角丸四角形 74"/>
            <p:cNvSpPr/>
            <p:nvPr/>
          </p:nvSpPr>
          <p:spPr>
            <a:xfrm>
              <a:off x="4730245" y="3416410"/>
              <a:ext cx="5480776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rgbClr val="E191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8208331" y="4227597"/>
              <a:ext cx="1116271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鶏レバー</a:t>
              </a: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8979634" y="4221258"/>
              <a:ext cx="613862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卵黄</a:t>
              </a: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9138412" y="4077682"/>
              <a:ext cx="1299588" cy="466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ひきわり</a:t>
              </a:r>
              <a:endParaRPr lang="en-US" altLang="ja-JP" sz="1143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納豆</a:t>
              </a: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5562269" y="5297988"/>
            <a:ext cx="5433200" cy="1069700"/>
            <a:chOff x="4507418" y="4685547"/>
            <a:chExt cx="5703602" cy="1122937"/>
          </a:xfrm>
        </p:grpSpPr>
        <p:sp>
          <p:nvSpPr>
            <p:cNvPr id="28" name="テキスト ボックス 27"/>
            <p:cNvSpPr txBox="1"/>
            <p:nvPr/>
          </p:nvSpPr>
          <p:spPr>
            <a:xfrm>
              <a:off x="4507418" y="4789810"/>
              <a:ext cx="1944195" cy="373981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ja-JP" altLang="en-US" sz="1715" dirty="0">
                  <a:solidFill>
                    <a:srgbClr val="ED7D31"/>
                  </a:solidFill>
                </a:rPr>
                <a:t>ビオチン</a:t>
              </a:r>
            </a:p>
          </p:txBody>
        </p:sp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91243" y="4860247"/>
              <a:ext cx="838981" cy="838981"/>
            </a:xfrm>
            <a:prstGeom prst="rect">
              <a:avLst/>
            </a:prstGeom>
          </p:spPr>
        </p:pic>
        <p:pic>
          <p:nvPicPr>
            <p:cNvPr id="1042" name="図 1041"/>
            <p:cNvPicPr>
              <a:picLocks noChangeAspect="1"/>
            </p:cNvPicPr>
            <p:nvPr/>
          </p:nvPicPr>
          <p:blipFill>
            <a:blip r:embed="rId20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659604" y="4803694"/>
              <a:ext cx="457293" cy="384321"/>
            </a:xfrm>
            <a:prstGeom prst="rect">
              <a:avLst/>
            </a:prstGeom>
          </p:spPr>
        </p:pic>
        <p:pic>
          <p:nvPicPr>
            <p:cNvPr id="1043" name="図 1042"/>
            <p:cNvPicPr>
              <a:picLocks noChangeAspect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55189" y="4778063"/>
              <a:ext cx="757517" cy="666996"/>
            </a:xfrm>
            <a:prstGeom prst="rect">
              <a:avLst/>
            </a:prstGeom>
          </p:spPr>
        </p:pic>
        <p:sp>
          <p:nvSpPr>
            <p:cNvPr id="76" name="角丸四角形 75"/>
            <p:cNvSpPr/>
            <p:nvPr/>
          </p:nvSpPr>
          <p:spPr>
            <a:xfrm>
              <a:off x="4807098" y="4685547"/>
              <a:ext cx="5403922" cy="1122937"/>
            </a:xfrm>
            <a:prstGeom prst="roundRect">
              <a:avLst>
                <a:gd name="adj" fmla="val 6129"/>
              </a:avLst>
            </a:prstGeom>
            <a:noFill/>
            <a:ln w="28575">
              <a:solidFill>
                <a:srgbClr val="E191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715">
                <a:solidFill>
                  <a:prstClr val="white"/>
                </a:solidFill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7659604" y="5427882"/>
              <a:ext cx="862995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牛レバー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9020913" y="5452759"/>
              <a:ext cx="691794" cy="281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43" b="1" dirty="0">
                  <a:solidFill>
                    <a:prstClr val="black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大豆</a:t>
              </a:r>
            </a:p>
          </p:txBody>
        </p:sp>
      </p:grpSp>
      <p:sp>
        <p:nvSpPr>
          <p:cNvPr id="1050" name="正方形/長方形 1049"/>
          <p:cNvSpPr/>
          <p:nvPr/>
        </p:nvSpPr>
        <p:spPr>
          <a:xfrm>
            <a:off x="1318673" y="512128"/>
            <a:ext cx="9611696" cy="708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ビタミン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B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群は「疲れ」と関係が深く、代謝ビタミンともよばれ、三大栄養素（炭水化物・脂質・たんぱく質）がエネルギーに変わり活力源になること</a:t>
            </a:r>
            <a:r>
              <a:rPr lang="ja-JP" altLang="en-US" sz="1334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を助ける大切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な微量栄養素です。またビタミン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B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群は水溶性ビタミンのため、一度にたくさん摂取しても、尿中に排泄されるため、毎日常に摂取することが望ましいです。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171828" y="2058366"/>
            <a:ext cx="1899879" cy="708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糖質代謝に関与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疲労回復に効く</a:t>
            </a:r>
          </a:p>
          <a:p>
            <a:endParaRPr lang="ja-JP" altLang="en-US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898674" y="1285652"/>
            <a:ext cx="4207817" cy="35625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715" dirty="0">
                <a:solidFill>
                  <a:srgbClr val="FF0000"/>
                </a:solidFill>
              </a:rPr>
              <a:t>ビタミンＢ群を多く含む食品とその主な働き</a:t>
            </a:r>
            <a:endParaRPr lang="en-US" altLang="ja-JP" sz="1715" dirty="0">
              <a:solidFill>
                <a:srgbClr val="FF0000"/>
              </a:solidFill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897396" y="2071192"/>
            <a:ext cx="2071401" cy="5029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エネルギー代謝を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サポート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1156377" y="3281418"/>
            <a:ext cx="2929007" cy="5029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タンパク質合成をサポート。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皮膚や歯などの健康維持</a:t>
            </a:r>
          </a:p>
        </p:txBody>
      </p:sp>
      <p:sp>
        <p:nvSpPr>
          <p:cNvPr id="118" name="正方形/長方形 117"/>
          <p:cNvSpPr/>
          <p:nvPr/>
        </p:nvSpPr>
        <p:spPr>
          <a:xfrm>
            <a:off x="6809619" y="3262536"/>
            <a:ext cx="1899879" cy="5029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赤血球の生成や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神経機能に関与</a:t>
            </a:r>
          </a:p>
        </p:txBody>
      </p:sp>
      <p:sp>
        <p:nvSpPr>
          <p:cNvPr id="119" name="正方形/長方形 118"/>
          <p:cNvSpPr/>
          <p:nvPr/>
        </p:nvSpPr>
        <p:spPr>
          <a:xfrm>
            <a:off x="1185451" y="4494813"/>
            <a:ext cx="2585964" cy="5029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エネルギー代謝の補酵素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として不可欠</a:t>
            </a:r>
          </a:p>
        </p:txBody>
      </p:sp>
      <p:pic>
        <p:nvPicPr>
          <p:cNvPr id="120" name="図 119"/>
          <p:cNvPicPr>
            <a:picLocks noChangeAspect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2283695">
            <a:off x="4643962" y="4146499"/>
            <a:ext cx="1066841" cy="855695"/>
          </a:xfrm>
          <a:prstGeom prst="rect">
            <a:avLst/>
          </a:prstGeom>
        </p:spPr>
      </p:pic>
      <p:sp>
        <p:nvSpPr>
          <p:cNvPr id="121" name="正方形/長方形 120"/>
          <p:cNvSpPr/>
          <p:nvPr/>
        </p:nvSpPr>
        <p:spPr>
          <a:xfrm>
            <a:off x="5776844" y="4483245"/>
            <a:ext cx="3443571" cy="5029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エネルギー代謝を大きくサポート。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ストレスへの抵抗力をつける</a:t>
            </a:r>
          </a:p>
        </p:txBody>
      </p:sp>
      <p:sp>
        <p:nvSpPr>
          <p:cNvPr id="122" name="正方形/長方形 121"/>
          <p:cNvSpPr/>
          <p:nvPr/>
        </p:nvSpPr>
        <p:spPr>
          <a:xfrm>
            <a:off x="1216957" y="5680332"/>
            <a:ext cx="2757486" cy="7082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赤血球の生成。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細胞の新生に必須。</a:t>
            </a:r>
            <a:endParaRPr lang="en-US" altLang="ja-JP" sz="1334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（造血のビタミンとも呼ばれる）</a:t>
            </a:r>
          </a:p>
        </p:txBody>
      </p:sp>
      <p:sp>
        <p:nvSpPr>
          <p:cNvPr id="123" name="正方形/長方形 122"/>
          <p:cNvSpPr/>
          <p:nvPr/>
        </p:nvSpPr>
        <p:spPr>
          <a:xfrm>
            <a:off x="5881309" y="5744051"/>
            <a:ext cx="2414444" cy="297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</a:t>
            </a:r>
            <a:r>
              <a:rPr lang="en-US" altLang="ja-JP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</a:t>
            </a:r>
            <a:r>
              <a:rPr lang="ja-JP" altLang="en-US" sz="1334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皮膚や髪の健康を守る</a:t>
            </a:r>
          </a:p>
        </p:txBody>
      </p:sp>
    </p:spTree>
    <p:extLst>
      <p:ext uri="{BB962C8B-B14F-4D97-AF65-F5344CB8AC3E}">
        <p14:creationId xmlns:p14="http://schemas.microsoft.com/office/powerpoint/2010/main" val="698129345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188</Words>
  <Application>Microsoft Office PowerPoint</Application>
  <PresentationFormat>ワイド画面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ＭＳ Ｐゴシック</vt:lpstr>
      <vt:lpstr>Arial</vt:lpstr>
      <vt:lpstr>Calibri</vt:lpstr>
      <vt:lpstr>Calibri Light</vt:lpstr>
      <vt:lpstr>4_Office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2022-03-11T00:33:22Z</dcterms:modified>
</cp:coreProperties>
</file>