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27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2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8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1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9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1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0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6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4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2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円/楕円 53"/>
          <p:cNvSpPr/>
          <p:nvPr/>
        </p:nvSpPr>
        <p:spPr>
          <a:xfrm>
            <a:off x="5653079" y="5444560"/>
            <a:ext cx="5887582" cy="111988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22600" y="773330"/>
            <a:ext cx="1669700" cy="406400"/>
          </a:xfrm>
          <a:prstGeom prst="roundRect">
            <a:avLst/>
          </a:prstGeom>
          <a:solidFill>
            <a:srgbClr val="EE9AF0"/>
          </a:solidFill>
          <a:ln>
            <a:solidFill>
              <a:srgbClr val="EE9A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運動で予防</a:t>
            </a:r>
            <a:endParaRPr lang="ja-JP" altLang="en-US" dirty="0">
              <a:solidFill>
                <a:prstClr val="white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884931" y="767381"/>
            <a:ext cx="1669700" cy="406400"/>
          </a:xfrm>
          <a:prstGeom prst="roundRect">
            <a:avLst/>
          </a:prstGeom>
          <a:solidFill>
            <a:srgbClr val="EE9AF0"/>
          </a:solidFill>
          <a:ln>
            <a:solidFill>
              <a:srgbClr val="EE9A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食事</a:t>
            </a:r>
            <a:r>
              <a:rPr lang="ja-JP" altLang="en-US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で予防</a:t>
            </a:r>
            <a:endParaRPr lang="ja-JP" altLang="en-US" dirty="0">
              <a:solidFill>
                <a:prstClr val="white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59" y="2235851"/>
            <a:ext cx="1270794" cy="1552115"/>
          </a:xfrm>
          <a:prstGeom prst="rect">
            <a:avLst/>
          </a:prstGeom>
        </p:spPr>
      </p:pic>
      <p:grpSp>
        <p:nvGrpSpPr>
          <p:cNvPr id="10" name="グループ化 9"/>
          <p:cNvGrpSpPr/>
          <p:nvPr/>
        </p:nvGrpSpPr>
        <p:grpSpPr>
          <a:xfrm>
            <a:off x="74026" y="3948977"/>
            <a:ext cx="1041908" cy="383740"/>
            <a:chOff x="1647889" y="1378753"/>
            <a:chExt cx="1041908" cy="383740"/>
          </a:xfrm>
        </p:grpSpPr>
        <p:sp>
          <p:nvSpPr>
            <p:cNvPr id="8" name="円/楕円 7"/>
            <p:cNvSpPr/>
            <p:nvPr/>
          </p:nvSpPr>
          <p:spPr>
            <a:xfrm>
              <a:off x="1673797" y="1378753"/>
              <a:ext cx="917003" cy="383740"/>
            </a:xfrm>
            <a:prstGeom prst="ellipse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647889" y="1388646"/>
              <a:ext cx="10419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片脚立ち</a:t>
              </a:r>
              <a:endPara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1462" y="3905788"/>
            <a:ext cx="1183608" cy="1600477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1257356" y="2196381"/>
            <a:ext cx="967803" cy="383740"/>
            <a:chOff x="1673797" y="1378753"/>
            <a:chExt cx="967803" cy="383740"/>
          </a:xfrm>
        </p:grpSpPr>
        <p:sp>
          <p:nvSpPr>
            <p:cNvPr id="13" name="円/楕円 12"/>
            <p:cNvSpPr/>
            <p:nvPr/>
          </p:nvSpPr>
          <p:spPr>
            <a:xfrm>
              <a:off x="1673797" y="1378753"/>
              <a:ext cx="917003" cy="383740"/>
            </a:xfrm>
            <a:prstGeom prst="ellipse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752600" y="1414046"/>
              <a:ext cx="88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足上げ</a:t>
              </a:r>
              <a:endPara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150732" y="1336847"/>
            <a:ext cx="511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運動には筋力を増加させ、筋肉を増やす効果、骨密度のアップや骨折の抑制効果があります。無理ない範囲で続けましょう。</a:t>
            </a:r>
            <a:endParaRPr lang="ja-JP" altLang="en-US" sz="1400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6636"/>
          <a:stretch/>
        </p:blipFill>
        <p:spPr>
          <a:xfrm>
            <a:off x="1814226" y="2893869"/>
            <a:ext cx="1047730" cy="1677074"/>
          </a:xfrm>
          <a:prstGeom prst="rect">
            <a:avLst/>
          </a:prstGeom>
        </p:spPr>
      </p:pic>
      <p:grpSp>
        <p:nvGrpSpPr>
          <p:cNvPr id="19" name="グループ化 18"/>
          <p:cNvGrpSpPr/>
          <p:nvPr/>
        </p:nvGrpSpPr>
        <p:grpSpPr>
          <a:xfrm>
            <a:off x="3179180" y="2893869"/>
            <a:ext cx="1108181" cy="1677074"/>
            <a:chOff x="7226300" y="2147887"/>
            <a:chExt cx="2630487" cy="3933825"/>
          </a:xfrm>
        </p:grpSpPr>
        <p:pic>
          <p:nvPicPr>
            <p:cNvPr id="16" name="図 15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5154"/>
            <a:stretch/>
          </p:blipFill>
          <p:spPr>
            <a:xfrm>
              <a:off x="7315200" y="2147887"/>
              <a:ext cx="2541587" cy="3933825"/>
            </a:xfrm>
            <a:prstGeom prst="rect">
              <a:avLst/>
            </a:prstGeom>
          </p:spPr>
        </p:pic>
        <p:sp>
          <p:nvSpPr>
            <p:cNvPr id="18" name="正方形/長方形 17"/>
            <p:cNvSpPr/>
            <p:nvPr/>
          </p:nvSpPr>
          <p:spPr>
            <a:xfrm>
              <a:off x="7226300" y="3837920"/>
              <a:ext cx="660243" cy="784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右矢印 19"/>
          <p:cNvSpPr/>
          <p:nvPr/>
        </p:nvSpPr>
        <p:spPr>
          <a:xfrm>
            <a:off x="3041112" y="3614366"/>
            <a:ext cx="389520" cy="29142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/>
          <p:cNvGrpSpPr/>
          <p:nvPr/>
        </p:nvGrpSpPr>
        <p:grpSpPr>
          <a:xfrm>
            <a:off x="2797300" y="2460413"/>
            <a:ext cx="1342899" cy="594668"/>
            <a:chOff x="1647889" y="1378753"/>
            <a:chExt cx="1041908" cy="594668"/>
          </a:xfrm>
        </p:grpSpPr>
        <p:sp>
          <p:nvSpPr>
            <p:cNvPr id="22" name="円/楕円 21"/>
            <p:cNvSpPr/>
            <p:nvPr/>
          </p:nvSpPr>
          <p:spPr>
            <a:xfrm>
              <a:off x="1673797" y="1378753"/>
              <a:ext cx="917003" cy="383740"/>
            </a:xfrm>
            <a:prstGeom prst="ellipse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647889" y="1388646"/>
              <a:ext cx="10419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かかと上げ</a:t>
              </a:r>
              <a:endPara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74026" y="5667276"/>
            <a:ext cx="5005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●運動中は呼吸を止めないようにしましょう。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●筋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トレ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の目安は週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回です。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●体力のない人や高齢者の方は無理なくできる運動から始め、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慣れてきてから徐々に運動強度を上げていきます。</a:t>
            </a:r>
            <a:endParaRPr lang="ja-JP" altLang="en-US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524500" y="1205687"/>
            <a:ext cx="66674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低栄養</a:t>
            </a:r>
            <a:r>
              <a:rPr lang="ja-JP" altLang="en-US" sz="140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になると骨粗鬆症やロコモティブシンドローム（運動器の障害のために移動</a:t>
            </a:r>
            <a:endParaRPr lang="en-US" altLang="ja-JP" sz="1400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機能の低下をきたした状態）やサルコペニアが起こりやすくなります。</a:t>
            </a:r>
            <a:endParaRPr lang="en-US" altLang="ja-JP" sz="1400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炭水化物・たんぱく質・脂質・ビタミン・ミネラルの</a:t>
            </a:r>
            <a:r>
              <a:rPr lang="en-US" altLang="ja-JP" sz="140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40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大栄養素をバランスよく摂るのが基本です。美味しく食べる工夫をして食事を楽しみましょう。</a:t>
            </a:r>
            <a:endParaRPr lang="en-US" altLang="ja-JP" sz="1400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62981" y="4084011"/>
            <a:ext cx="57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◆特に主菜である肉・魚は筋肉のもとになるので積極的に摂りましょう。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（腎機能低下がある場合は医師・管理栄養士にご相談してください）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◆果物や乳製品は１日に１、２品取り入れましょう。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5883507" y="2133668"/>
            <a:ext cx="6233582" cy="1755397"/>
            <a:chOff x="5883507" y="1612968"/>
            <a:chExt cx="6233582" cy="1755397"/>
          </a:xfrm>
        </p:grpSpPr>
        <p:sp>
          <p:nvSpPr>
            <p:cNvPr id="49" name="角丸四角形 48"/>
            <p:cNvSpPr/>
            <p:nvPr/>
          </p:nvSpPr>
          <p:spPr>
            <a:xfrm>
              <a:off x="10254319" y="1778651"/>
              <a:ext cx="1862770" cy="1528098"/>
            </a:xfrm>
            <a:prstGeom prst="roundRect">
              <a:avLst/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7879276" y="1778651"/>
              <a:ext cx="2257310" cy="1528098"/>
            </a:xfrm>
            <a:prstGeom prst="roundRect">
              <a:avLst/>
            </a:prstGeom>
            <a:noFill/>
            <a:ln w="28575"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5883507" y="1787841"/>
              <a:ext cx="1862770" cy="1528098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5883507" y="1657205"/>
              <a:ext cx="872894" cy="383740"/>
              <a:chOff x="1673797" y="1378753"/>
              <a:chExt cx="917003" cy="383740"/>
            </a:xfrm>
          </p:grpSpPr>
          <p:sp>
            <p:nvSpPr>
              <p:cNvPr id="28" name="円/楕円 27"/>
              <p:cNvSpPr/>
              <p:nvPr/>
            </p:nvSpPr>
            <p:spPr>
              <a:xfrm>
                <a:off x="1673797" y="1378753"/>
                <a:ext cx="917003" cy="38374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1785362" y="1390384"/>
                <a:ext cx="6346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主食</a:t>
                </a:r>
                <a:endPara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grpSp>
          <p:nvGrpSpPr>
            <p:cNvPr id="30" name="グループ化 29"/>
            <p:cNvGrpSpPr/>
            <p:nvPr/>
          </p:nvGrpSpPr>
          <p:grpSpPr>
            <a:xfrm>
              <a:off x="8124368" y="1636571"/>
              <a:ext cx="873852" cy="383740"/>
              <a:chOff x="1673797" y="1378753"/>
              <a:chExt cx="967803" cy="383740"/>
            </a:xfrm>
          </p:grpSpPr>
          <p:sp>
            <p:nvSpPr>
              <p:cNvPr id="31" name="円/楕円 30"/>
              <p:cNvSpPr/>
              <p:nvPr/>
            </p:nvSpPr>
            <p:spPr>
              <a:xfrm>
                <a:off x="1673797" y="1378753"/>
                <a:ext cx="917003" cy="38374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7C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1752600" y="1414046"/>
                <a:ext cx="889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主菜</a:t>
                </a:r>
                <a:endPara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grpSp>
          <p:nvGrpSpPr>
            <p:cNvPr id="33" name="グループ化 32"/>
            <p:cNvGrpSpPr/>
            <p:nvPr/>
          </p:nvGrpSpPr>
          <p:grpSpPr>
            <a:xfrm>
              <a:off x="10294709" y="1612968"/>
              <a:ext cx="873079" cy="383740"/>
              <a:chOff x="1673797" y="1378753"/>
              <a:chExt cx="996803" cy="383740"/>
            </a:xfrm>
          </p:grpSpPr>
          <p:sp>
            <p:nvSpPr>
              <p:cNvPr id="34" name="円/楕円 33"/>
              <p:cNvSpPr/>
              <p:nvPr/>
            </p:nvSpPr>
            <p:spPr>
              <a:xfrm>
                <a:off x="1673797" y="1378753"/>
                <a:ext cx="917003" cy="38374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1781600" y="1401346"/>
                <a:ext cx="889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副菜</a:t>
                </a:r>
                <a:endPara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0378" y="2503487"/>
              <a:ext cx="618329" cy="526546"/>
            </a:xfrm>
            <a:prstGeom prst="rect">
              <a:avLst/>
            </a:prstGeom>
          </p:spPr>
        </p:pic>
        <p:pic>
          <p:nvPicPr>
            <p:cNvPr id="1026" name="Picture 2" descr="こんがり焼けたトーストのイラスト素材 | イラスト無料・かわいいテンプレート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6161" y="1926324"/>
              <a:ext cx="931999" cy="698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0439" y="1784710"/>
              <a:ext cx="1020489" cy="676074"/>
            </a:xfrm>
            <a:prstGeom prst="rect">
              <a:avLst/>
            </a:prstGeom>
          </p:spPr>
        </p:pic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98325" y="1977846"/>
              <a:ext cx="859070" cy="859070"/>
            </a:xfrm>
            <a:prstGeom prst="rect">
              <a:avLst/>
            </a:prstGeom>
          </p:spPr>
        </p:pic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205624" y="2625537"/>
              <a:ext cx="956672" cy="742828"/>
            </a:xfrm>
            <a:prstGeom prst="rect">
              <a:avLst/>
            </a:prstGeom>
          </p:spPr>
        </p:pic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925402" y="2555463"/>
              <a:ext cx="716663" cy="694660"/>
            </a:xfrm>
            <a:prstGeom prst="rect">
              <a:avLst/>
            </a:prstGeom>
          </p:spPr>
        </p:pic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20983283">
              <a:off x="10299576" y="1784898"/>
              <a:ext cx="1146576" cy="1146576"/>
            </a:xfrm>
            <a:prstGeom prst="rect">
              <a:avLst/>
            </a:prstGeom>
          </p:spPr>
        </p:pic>
        <p:pic>
          <p:nvPicPr>
            <p:cNvPr id="43" name="図 42"/>
            <p:cNvPicPr>
              <a:picLocks noChangeAspect="1"/>
            </p:cNvPicPr>
            <p:nvPr/>
          </p:nvPicPr>
          <p:blipFill rotWithShape="1"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041" t="22508"/>
            <a:stretch/>
          </p:blipFill>
          <p:spPr>
            <a:xfrm rot="316772">
              <a:off x="10917197" y="2342359"/>
              <a:ext cx="1155558" cy="1016891"/>
            </a:xfrm>
            <a:prstGeom prst="rect">
              <a:avLst/>
            </a:prstGeom>
          </p:spPr>
        </p:pic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8712" y="2354851"/>
              <a:ext cx="947411" cy="710558"/>
            </a:xfrm>
            <a:prstGeom prst="rect">
              <a:avLst/>
            </a:prstGeom>
          </p:spPr>
        </p:pic>
      </p:grpSp>
      <p:pic>
        <p:nvPicPr>
          <p:cNvPr id="46" name="図 4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8465" y="4038190"/>
            <a:ext cx="743534" cy="743534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10407" y="4545543"/>
            <a:ext cx="1200170" cy="900128"/>
          </a:xfrm>
          <a:prstGeom prst="rect">
            <a:avLst/>
          </a:prstGeom>
        </p:spPr>
      </p:pic>
      <p:sp>
        <p:nvSpPr>
          <p:cNvPr id="53" name="正方形/長方形 52"/>
          <p:cNvSpPr/>
          <p:nvPr/>
        </p:nvSpPr>
        <p:spPr>
          <a:xfrm>
            <a:off x="5664363" y="550123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サルコペニアを予防する上で大切なのは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、筋肉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を減らさないための適度な「運動」と「栄養バランス」の取れた食生活です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加齢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に伴い、運動不足や食事量の低下が気になる方は、無理のない範囲で改善していきましょう。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971947" y="3851"/>
            <a:ext cx="2953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サルコペニア予防</a:t>
            </a:r>
            <a:endParaRPr kumimoji="1"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49159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237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HGP創英ﾌﾟﾚｾﾞﾝｽEB</vt:lpstr>
      <vt:lpstr>ＭＳ Ｐゴシック</vt:lpstr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82</cp:revision>
  <dcterms:created xsi:type="dcterms:W3CDTF">2020-06-12T02:52:01Z</dcterms:created>
  <dcterms:modified xsi:type="dcterms:W3CDTF">2022-03-11T01:32:58Z</dcterms:modified>
</cp:coreProperties>
</file>