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84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276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228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302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58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810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09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418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60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67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449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129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CEAE8-5104-4D51-96DD-F88DA76991FF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2022/3/11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5E6E2-2C9D-4CA4-920C-7692ECBE9E3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69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角丸四角形 42"/>
          <p:cNvSpPr/>
          <p:nvPr/>
        </p:nvSpPr>
        <p:spPr>
          <a:xfrm>
            <a:off x="444501" y="5588000"/>
            <a:ext cx="5397500" cy="11485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角丸四角形 39"/>
          <p:cNvSpPr/>
          <p:nvPr/>
        </p:nvSpPr>
        <p:spPr>
          <a:xfrm>
            <a:off x="6283792" y="5588000"/>
            <a:ext cx="5802017" cy="11049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251200" y="-10607"/>
            <a:ext cx="57138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dirty="0">
                <a:solidFill>
                  <a:srgbClr val="92D05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アスパラガス</a:t>
            </a:r>
            <a:endParaRPr lang="ja-JP" altLang="en-US" sz="7200" b="1" dirty="0">
              <a:solidFill>
                <a:srgbClr val="92D05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34" name="グループ化 33"/>
          <p:cNvGrpSpPr/>
          <p:nvPr/>
        </p:nvGrpSpPr>
        <p:grpSpPr>
          <a:xfrm>
            <a:off x="44794" y="1390419"/>
            <a:ext cx="6146801" cy="1192105"/>
            <a:chOff x="152399" y="1024223"/>
            <a:chExt cx="6146801" cy="1192105"/>
          </a:xfrm>
        </p:grpSpPr>
        <p:sp>
          <p:nvSpPr>
            <p:cNvPr id="6" name="正方形/長方形 5"/>
            <p:cNvSpPr/>
            <p:nvPr/>
          </p:nvSpPr>
          <p:spPr>
            <a:xfrm>
              <a:off x="203200" y="1337251"/>
              <a:ext cx="609600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600" dirty="0" smtClean="0"/>
                <a:t>アスパラガスにはアミノ酸の一種「アスパラギン酸」が豊富です。</a:t>
              </a:r>
              <a:endParaRPr lang="en-US" altLang="ja-JP" sz="1600" dirty="0" smtClean="0"/>
            </a:p>
            <a:p>
              <a:r>
                <a:rPr lang="ja-JP" altLang="en-US" sz="1600" dirty="0" smtClean="0"/>
                <a:t>アスパラギン酸は疲労物質の「乳酸」を早く燃焼してエネルギーに</a:t>
              </a:r>
              <a:endParaRPr lang="en-US" altLang="ja-JP" sz="1600" dirty="0" smtClean="0"/>
            </a:p>
            <a:p>
              <a:r>
                <a:rPr lang="ja-JP" altLang="en-US" sz="1600" dirty="0" smtClean="0"/>
                <a:t>変える働きがあり、疲労回復やスタミナ</a:t>
              </a:r>
              <a:r>
                <a:rPr lang="en-US" altLang="ja-JP" sz="1600" dirty="0" smtClean="0"/>
                <a:t>UP</a:t>
              </a:r>
              <a:r>
                <a:rPr lang="ja-JP" altLang="en-US" sz="1600" dirty="0" smtClean="0"/>
                <a:t>に効果が期待されています。</a:t>
              </a: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152399" y="1175461"/>
              <a:ext cx="6146801" cy="1040867"/>
            </a:xfrm>
            <a:prstGeom prst="roundRect">
              <a:avLst/>
            </a:prstGeom>
            <a:noFill/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308476" y="1024223"/>
              <a:ext cx="1508746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ja-JP" altLang="en-US" sz="1600" dirty="0" smtClean="0">
                  <a:solidFill>
                    <a:srgbClr val="FF0000"/>
                  </a:solidFill>
                </a:rPr>
                <a:t>アスパラギン酸</a:t>
              </a: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70917" y="2688948"/>
            <a:ext cx="6142154" cy="1338741"/>
            <a:chOff x="70917" y="2168248"/>
            <a:chExt cx="6142154" cy="1338741"/>
          </a:xfrm>
        </p:grpSpPr>
        <p:sp>
          <p:nvSpPr>
            <p:cNvPr id="16" name="正方形/長方形 15"/>
            <p:cNvSpPr/>
            <p:nvPr/>
          </p:nvSpPr>
          <p:spPr>
            <a:xfrm>
              <a:off x="197919" y="2183550"/>
              <a:ext cx="6015152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ja-JP" altLang="en-US" sz="1600" dirty="0" smtClean="0">
                <a:solidFill>
                  <a:schemeClr val="accent2"/>
                </a:solidFill>
              </a:endParaRPr>
            </a:p>
            <a:p>
              <a:r>
                <a:rPr lang="ja-JP" altLang="en-US" sz="1600" dirty="0" smtClean="0"/>
                <a:t>アスパラガスにはビタミン</a:t>
              </a:r>
              <a:r>
                <a:rPr lang="en-US" altLang="ja-JP" sz="1600" dirty="0" smtClean="0"/>
                <a:t>B1</a:t>
              </a:r>
              <a:r>
                <a:rPr lang="ja-JP" altLang="en-US" sz="1600" dirty="0" smtClean="0"/>
                <a:t>や</a:t>
              </a:r>
              <a:r>
                <a:rPr lang="en-US" altLang="ja-JP" sz="1600" dirty="0" smtClean="0"/>
                <a:t>B2</a:t>
              </a:r>
              <a:r>
                <a:rPr lang="ja-JP" altLang="en-US" sz="1600" dirty="0" smtClean="0"/>
                <a:t>が豊富に含まれています。</a:t>
              </a:r>
              <a:endParaRPr lang="en-US" altLang="ja-JP" sz="1600" dirty="0" smtClean="0"/>
            </a:p>
            <a:p>
              <a:r>
                <a:rPr lang="ja-JP" altLang="en-US" sz="1600" dirty="0" smtClean="0"/>
                <a:t>これらは糖質や脂質などの代謝をサポートする重要な栄養素です。</a:t>
              </a:r>
              <a:endParaRPr lang="en-US" altLang="ja-JP" sz="1600" dirty="0" smtClean="0"/>
            </a:p>
            <a:p>
              <a:r>
                <a:rPr lang="ja-JP" altLang="en-US" sz="1600" dirty="0" smtClean="0"/>
                <a:t>茹ですぎると水溶性のビタミン</a:t>
              </a:r>
              <a:r>
                <a:rPr lang="en-US" altLang="ja-JP" sz="1600" dirty="0" smtClean="0"/>
                <a:t>B</a:t>
              </a:r>
              <a:r>
                <a:rPr lang="ja-JP" altLang="en-US" sz="1600" dirty="0" smtClean="0"/>
                <a:t>群が流出してしまうので注意し</a:t>
              </a:r>
              <a:r>
                <a:rPr lang="ja-JP" altLang="en-US" sz="1600" dirty="0" err="1" smtClean="0"/>
                <a:t>ま</a:t>
              </a:r>
              <a:endParaRPr lang="en-US" altLang="ja-JP" sz="1600" dirty="0" smtClean="0"/>
            </a:p>
            <a:p>
              <a:r>
                <a:rPr lang="ja-JP" altLang="en-US" sz="1600" dirty="0" smtClean="0"/>
                <a:t>しょう。</a:t>
              </a:r>
            </a:p>
          </p:txBody>
        </p:sp>
        <p:sp>
          <p:nvSpPr>
            <p:cNvPr id="24" name="角丸四角形 23"/>
            <p:cNvSpPr/>
            <p:nvPr/>
          </p:nvSpPr>
          <p:spPr>
            <a:xfrm>
              <a:off x="70917" y="2288047"/>
              <a:ext cx="6104054" cy="1167408"/>
            </a:xfrm>
            <a:prstGeom prst="roundRect">
              <a:avLst/>
            </a:prstGeom>
            <a:noFill/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308476" y="2168248"/>
              <a:ext cx="115288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ja-JP" altLang="en-US" sz="1600" dirty="0" smtClean="0">
                  <a:solidFill>
                    <a:srgbClr val="FF0000"/>
                  </a:solidFill>
                </a:rPr>
                <a:t>ビタミン</a:t>
              </a:r>
              <a:r>
                <a:rPr lang="en-US" altLang="ja-JP" sz="1600" dirty="0" smtClean="0">
                  <a:solidFill>
                    <a:srgbClr val="FF0000"/>
                  </a:solidFill>
                </a:rPr>
                <a:t>B</a:t>
              </a:r>
              <a:r>
                <a:rPr lang="ja-JP" altLang="en-US" sz="1600" dirty="0" smtClean="0">
                  <a:solidFill>
                    <a:srgbClr val="FF0000"/>
                  </a:solidFill>
                </a:rPr>
                <a:t>群</a:t>
              </a: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20117" y="4032421"/>
            <a:ext cx="6192953" cy="1174072"/>
            <a:chOff x="152399" y="3286560"/>
            <a:chExt cx="6192953" cy="1174072"/>
          </a:xfrm>
        </p:grpSpPr>
        <p:sp>
          <p:nvSpPr>
            <p:cNvPr id="27" name="角丸四角形 26"/>
            <p:cNvSpPr/>
            <p:nvPr/>
          </p:nvSpPr>
          <p:spPr>
            <a:xfrm>
              <a:off x="152399" y="3417044"/>
              <a:ext cx="6154854" cy="1043588"/>
            </a:xfrm>
            <a:prstGeom prst="roundRect">
              <a:avLst/>
            </a:prstGeom>
            <a:noFill/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03199" y="3345266"/>
              <a:ext cx="6142153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endParaRPr lang="ja-JP" altLang="en-US" sz="1600" dirty="0">
                <a:solidFill>
                  <a:schemeClr val="accent2"/>
                </a:solidFill>
              </a:endParaRPr>
            </a:p>
            <a:p>
              <a:pPr lvl="0"/>
              <a:r>
                <a:rPr lang="ja-JP" altLang="en-US" sz="1600" dirty="0">
                  <a:solidFill>
                    <a:prstClr val="black"/>
                  </a:solidFill>
                </a:rPr>
                <a:t>ルチンはフラボノイド色素の一種</a:t>
              </a:r>
              <a:r>
                <a:rPr lang="ja-JP" altLang="en-US" sz="1600" dirty="0" smtClean="0">
                  <a:solidFill>
                    <a:prstClr val="black"/>
                  </a:solidFill>
                </a:rPr>
                <a:t>で、アスパラガス</a:t>
              </a:r>
              <a:r>
                <a:rPr lang="ja-JP" altLang="en-US" sz="1600" dirty="0">
                  <a:solidFill>
                    <a:prstClr val="black"/>
                  </a:solidFill>
                </a:rPr>
                <a:t>の穂先に多く</a:t>
              </a:r>
              <a:r>
                <a:rPr lang="ja-JP" altLang="en-US" sz="1600" dirty="0" smtClean="0">
                  <a:solidFill>
                    <a:prstClr val="black"/>
                  </a:solidFill>
                </a:rPr>
                <a:t>含まれて</a:t>
              </a:r>
              <a:r>
                <a:rPr lang="ja-JP" altLang="en-US" sz="1600" dirty="0">
                  <a:solidFill>
                    <a:prstClr val="black"/>
                  </a:solidFill>
                </a:rPr>
                <a:t>おり、</a:t>
              </a:r>
              <a:r>
                <a:rPr lang="ja-JP" altLang="en-US" sz="1600" dirty="0" smtClean="0">
                  <a:solidFill>
                    <a:prstClr val="black"/>
                  </a:solidFill>
                </a:rPr>
                <a:t>毛細</a:t>
              </a:r>
              <a:r>
                <a:rPr lang="ja-JP" altLang="en-US" sz="1600" dirty="0">
                  <a:solidFill>
                    <a:prstClr val="black"/>
                  </a:solidFill>
                </a:rPr>
                <a:t>血管を丈夫にしてくれます。高血圧や動脈硬化の予防</a:t>
              </a:r>
              <a:r>
                <a:rPr lang="ja-JP" altLang="en-US" sz="1600" dirty="0" smtClean="0">
                  <a:solidFill>
                    <a:prstClr val="black"/>
                  </a:solidFill>
                </a:rPr>
                <a:t>、</a:t>
              </a:r>
              <a:endParaRPr lang="en-US" altLang="ja-JP" sz="1600" dirty="0" smtClean="0">
                <a:solidFill>
                  <a:prstClr val="black"/>
                </a:solidFill>
              </a:endParaRPr>
            </a:p>
            <a:p>
              <a:pPr lvl="0"/>
              <a:r>
                <a:rPr lang="ja-JP" altLang="en-US" sz="1600" dirty="0" smtClean="0">
                  <a:solidFill>
                    <a:prstClr val="black"/>
                  </a:solidFill>
                </a:rPr>
                <a:t>脳出血</a:t>
              </a:r>
              <a:r>
                <a:rPr lang="ja-JP" altLang="en-US" sz="1600" dirty="0">
                  <a:solidFill>
                    <a:prstClr val="black"/>
                  </a:solidFill>
                </a:rPr>
                <a:t>の予防などに効果が期待されています。</a:t>
              </a:r>
            </a:p>
          </p:txBody>
        </p:sp>
        <p:sp>
          <p:nvSpPr>
            <p:cNvPr id="25" name="正方形/長方形 24"/>
            <p:cNvSpPr/>
            <p:nvPr/>
          </p:nvSpPr>
          <p:spPr>
            <a:xfrm>
              <a:off x="307514" y="3286560"/>
              <a:ext cx="755335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ja-JP" altLang="en-US" sz="1600" dirty="0" smtClean="0">
                  <a:solidFill>
                    <a:srgbClr val="FF0000"/>
                  </a:solidFill>
                </a:rPr>
                <a:t>ルチン</a:t>
              </a: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6243752" y="2038773"/>
            <a:ext cx="6184901" cy="1410945"/>
            <a:chOff x="152399" y="4414218"/>
            <a:chExt cx="6184901" cy="1410945"/>
          </a:xfrm>
        </p:grpSpPr>
        <p:sp>
          <p:nvSpPr>
            <p:cNvPr id="30" name="角丸四角形 29"/>
            <p:cNvSpPr/>
            <p:nvPr/>
          </p:nvSpPr>
          <p:spPr>
            <a:xfrm>
              <a:off x="152399" y="4532043"/>
              <a:ext cx="5836776" cy="1293120"/>
            </a:xfrm>
            <a:prstGeom prst="roundRect">
              <a:avLst/>
            </a:prstGeom>
            <a:noFill/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241300" y="4463576"/>
              <a:ext cx="6096000" cy="132343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/>
              <a:endParaRPr lang="ja-JP" altLang="en-US" sz="1600" dirty="0">
                <a:solidFill>
                  <a:schemeClr val="accent2"/>
                </a:solidFill>
              </a:endParaRPr>
            </a:p>
            <a:p>
              <a:pPr lvl="0"/>
              <a:r>
                <a:rPr lang="ja-JP" altLang="en-US" sz="1600" dirty="0">
                  <a:solidFill>
                    <a:prstClr val="black"/>
                  </a:solidFill>
                </a:rPr>
                <a:t>体内でビタミン</a:t>
              </a:r>
              <a:r>
                <a:rPr lang="en-US" altLang="ja-JP" sz="1600" dirty="0">
                  <a:solidFill>
                    <a:prstClr val="black"/>
                  </a:solidFill>
                </a:rPr>
                <a:t>A</a:t>
              </a:r>
              <a:r>
                <a:rPr lang="ja-JP" altLang="en-US" sz="1600" dirty="0">
                  <a:solidFill>
                    <a:prstClr val="black"/>
                  </a:solidFill>
                </a:rPr>
                <a:t>になる</a:t>
              </a:r>
              <a:r>
                <a:rPr lang="ja-JP" altLang="en-US" sz="1600" dirty="0" smtClean="0">
                  <a:solidFill>
                    <a:prstClr val="black"/>
                  </a:solidFill>
                </a:rPr>
                <a:t>カロテンです。皮膚や目の健康を維持する</a:t>
              </a:r>
              <a:endParaRPr lang="en-US" altLang="ja-JP" sz="1600" dirty="0" smtClean="0">
                <a:solidFill>
                  <a:prstClr val="black"/>
                </a:solidFill>
              </a:endParaRPr>
            </a:p>
            <a:p>
              <a:pPr lvl="0"/>
              <a:r>
                <a:rPr lang="ja-JP" altLang="en-US" sz="1600" dirty="0" smtClean="0">
                  <a:solidFill>
                    <a:prstClr val="black"/>
                  </a:solidFill>
                </a:rPr>
                <a:t>ために不可欠なビタミンです。皮膚やのど、鼻、肺、消化管などの</a:t>
              </a:r>
              <a:endParaRPr lang="en-US" altLang="ja-JP" sz="1600" dirty="0" smtClean="0">
                <a:solidFill>
                  <a:prstClr val="black"/>
                </a:solidFill>
              </a:endParaRPr>
            </a:p>
            <a:p>
              <a:pPr lvl="0"/>
              <a:r>
                <a:rPr lang="ja-JP" altLang="en-US" sz="1600" dirty="0" smtClean="0">
                  <a:solidFill>
                    <a:prstClr val="black"/>
                  </a:solidFill>
                </a:rPr>
                <a:t>粘膜を強くする</a:t>
              </a:r>
              <a:r>
                <a:rPr lang="ja-JP" altLang="en-US" sz="1600" dirty="0">
                  <a:solidFill>
                    <a:prstClr val="black"/>
                  </a:solidFill>
                </a:rPr>
                <a:t>などの働きが期待されて</a:t>
              </a:r>
              <a:r>
                <a:rPr lang="ja-JP" altLang="en-US" sz="1600" dirty="0" smtClean="0">
                  <a:solidFill>
                    <a:prstClr val="black"/>
                  </a:solidFill>
                </a:rPr>
                <a:t>いて、免疫力を高める</a:t>
              </a:r>
              <a:endParaRPr lang="en-US" altLang="ja-JP" sz="1600" dirty="0" smtClean="0">
                <a:solidFill>
                  <a:prstClr val="black"/>
                </a:solidFill>
              </a:endParaRPr>
            </a:p>
            <a:p>
              <a:pPr lvl="0"/>
              <a:r>
                <a:rPr lang="ja-JP" altLang="en-US" sz="1600" dirty="0" smtClean="0">
                  <a:solidFill>
                    <a:prstClr val="black"/>
                  </a:solidFill>
                </a:rPr>
                <a:t>ことにも役立っています。</a:t>
              </a:r>
              <a:endParaRPr lang="ja-JP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307514" y="4414218"/>
              <a:ext cx="1002197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l-GR" altLang="ja-JP" sz="1600" dirty="0" smtClean="0">
                  <a:solidFill>
                    <a:srgbClr val="FF0000"/>
                  </a:solidFill>
                </a:rPr>
                <a:t>Β</a:t>
              </a:r>
              <a:r>
                <a:rPr lang="ja-JP" altLang="en-US" sz="1600" dirty="0" smtClean="0">
                  <a:solidFill>
                    <a:srgbClr val="FF0000"/>
                  </a:solidFill>
                </a:rPr>
                <a:t>カロテン</a:t>
              </a: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6301971" y="3483861"/>
            <a:ext cx="6146801" cy="1586587"/>
            <a:chOff x="152399" y="5528038"/>
            <a:chExt cx="6146801" cy="1586587"/>
          </a:xfrm>
        </p:grpSpPr>
        <p:sp>
          <p:nvSpPr>
            <p:cNvPr id="31" name="角丸四角形 30"/>
            <p:cNvSpPr/>
            <p:nvPr/>
          </p:nvSpPr>
          <p:spPr>
            <a:xfrm>
              <a:off x="152399" y="5668359"/>
              <a:ext cx="5778557" cy="1446266"/>
            </a:xfrm>
            <a:prstGeom prst="roundRect">
              <a:avLst/>
            </a:prstGeom>
            <a:noFill/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203200" y="5791186"/>
              <a:ext cx="6096000" cy="132343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/>
              <a:r>
                <a:rPr lang="ja-JP" altLang="en-US" sz="1600" dirty="0" smtClean="0">
                  <a:solidFill>
                    <a:prstClr val="black"/>
                  </a:solidFill>
                </a:rPr>
                <a:t>アスパラガス</a:t>
              </a:r>
              <a:r>
                <a:rPr lang="ja-JP" altLang="en-US" sz="1600" dirty="0">
                  <a:solidFill>
                    <a:prstClr val="black"/>
                  </a:solidFill>
                </a:rPr>
                <a:t>には食物繊維やビタミン</a:t>
              </a:r>
              <a:r>
                <a:rPr lang="en-US" altLang="ja-JP" sz="1600" dirty="0">
                  <a:solidFill>
                    <a:prstClr val="black"/>
                  </a:solidFill>
                </a:rPr>
                <a:t>C</a:t>
              </a:r>
              <a:r>
                <a:rPr lang="ja-JP" altLang="en-US" sz="1600" dirty="0" err="1">
                  <a:solidFill>
                    <a:prstClr val="black"/>
                  </a:solidFill>
                </a:rPr>
                <a:t>、</a:t>
              </a:r>
              <a:r>
                <a:rPr lang="ja-JP" altLang="en-US" sz="1600" dirty="0">
                  <a:solidFill>
                    <a:prstClr val="black"/>
                  </a:solidFill>
                </a:rPr>
                <a:t>ビタミン</a:t>
              </a:r>
              <a:r>
                <a:rPr lang="en-US" altLang="ja-JP" sz="1600" dirty="0">
                  <a:solidFill>
                    <a:prstClr val="black"/>
                  </a:solidFill>
                </a:rPr>
                <a:t>E</a:t>
              </a:r>
              <a:r>
                <a:rPr lang="ja-JP" altLang="en-US" sz="1600" dirty="0">
                  <a:solidFill>
                    <a:prstClr val="black"/>
                  </a:solidFill>
                </a:rPr>
                <a:t>も豊富に</a:t>
              </a:r>
              <a:r>
                <a:rPr lang="ja-JP" altLang="en-US" sz="1600" dirty="0" smtClean="0">
                  <a:solidFill>
                    <a:prstClr val="black"/>
                  </a:solidFill>
                </a:rPr>
                <a:t>含まれ</a:t>
              </a:r>
              <a:endParaRPr lang="en-US" altLang="ja-JP" sz="1600" dirty="0" smtClean="0">
                <a:solidFill>
                  <a:prstClr val="black"/>
                </a:solidFill>
              </a:endParaRPr>
            </a:p>
            <a:p>
              <a:pPr lvl="0"/>
              <a:r>
                <a:rPr lang="ja-JP" altLang="en-US" sz="1600" dirty="0" smtClean="0">
                  <a:solidFill>
                    <a:prstClr val="black"/>
                  </a:solidFill>
                </a:rPr>
                <a:t>て</a:t>
              </a:r>
              <a:r>
                <a:rPr lang="ja-JP" altLang="en-US" sz="1600" dirty="0">
                  <a:solidFill>
                    <a:prstClr val="black"/>
                  </a:solidFill>
                </a:rPr>
                <a:t>います</a:t>
              </a:r>
              <a:r>
                <a:rPr lang="ja-JP" altLang="en-US" sz="1600" dirty="0" smtClean="0">
                  <a:solidFill>
                    <a:prstClr val="black"/>
                  </a:solidFill>
                </a:rPr>
                <a:t>。食物繊維には整腸</a:t>
              </a:r>
              <a:r>
                <a:rPr lang="ja-JP" altLang="en-US" sz="1600" dirty="0">
                  <a:solidFill>
                    <a:prstClr val="black"/>
                  </a:solidFill>
                </a:rPr>
                <a:t>作用</a:t>
              </a:r>
              <a:r>
                <a:rPr lang="ja-JP" altLang="en-US" sz="1600" dirty="0" smtClean="0">
                  <a:solidFill>
                    <a:prstClr val="black"/>
                  </a:solidFill>
                </a:rPr>
                <a:t>があり、便通</a:t>
              </a:r>
              <a:r>
                <a:rPr lang="ja-JP" altLang="en-US" sz="1600" dirty="0">
                  <a:solidFill>
                    <a:prstClr val="black"/>
                  </a:solidFill>
                </a:rPr>
                <a:t>を</a:t>
              </a:r>
              <a:r>
                <a:rPr lang="ja-JP" altLang="en-US" sz="1600" dirty="0" smtClean="0">
                  <a:solidFill>
                    <a:prstClr val="black"/>
                  </a:solidFill>
                </a:rPr>
                <a:t>整えてくれます。</a:t>
              </a:r>
              <a:endParaRPr lang="en-US" altLang="ja-JP" sz="1600" dirty="0" smtClean="0">
                <a:solidFill>
                  <a:prstClr val="black"/>
                </a:solidFill>
              </a:endParaRPr>
            </a:p>
            <a:p>
              <a:pPr lvl="0"/>
              <a:r>
                <a:rPr lang="ja-JP" altLang="en-US" sz="1600" dirty="0" smtClean="0">
                  <a:solidFill>
                    <a:prstClr val="black"/>
                  </a:solidFill>
                </a:rPr>
                <a:t>またビタミン</a:t>
              </a:r>
              <a:r>
                <a:rPr lang="en-US" altLang="ja-JP" sz="1600" dirty="0">
                  <a:solidFill>
                    <a:prstClr val="black"/>
                  </a:solidFill>
                </a:rPr>
                <a:t>C</a:t>
              </a:r>
              <a:r>
                <a:rPr lang="ja-JP" altLang="en-US" sz="1600" dirty="0">
                  <a:solidFill>
                    <a:prstClr val="black"/>
                  </a:solidFill>
                </a:rPr>
                <a:t>やビタミン</a:t>
              </a:r>
              <a:r>
                <a:rPr lang="en-US" altLang="ja-JP" sz="1600" dirty="0" smtClean="0">
                  <a:solidFill>
                    <a:prstClr val="black"/>
                  </a:solidFill>
                </a:rPr>
                <a:t>E</a:t>
              </a:r>
              <a:r>
                <a:rPr lang="ja-JP" altLang="en-US" sz="1600" dirty="0" err="1" smtClean="0">
                  <a:solidFill>
                    <a:prstClr val="black"/>
                  </a:solidFill>
                </a:rPr>
                <a:t>には抗</a:t>
              </a:r>
              <a:r>
                <a:rPr lang="ja-JP" altLang="en-US" sz="1600" dirty="0" smtClean="0">
                  <a:solidFill>
                    <a:prstClr val="black"/>
                  </a:solidFill>
                </a:rPr>
                <a:t>酸化作用があり、細胞の老化を</a:t>
              </a:r>
              <a:endParaRPr lang="en-US" altLang="ja-JP" sz="1600" dirty="0" smtClean="0">
                <a:solidFill>
                  <a:prstClr val="black"/>
                </a:solidFill>
              </a:endParaRPr>
            </a:p>
            <a:p>
              <a:pPr lvl="0"/>
              <a:r>
                <a:rPr lang="ja-JP" altLang="en-US" sz="1600" dirty="0" smtClean="0">
                  <a:solidFill>
                    <a:prstClr val="black"/>
                  </a:solidFill>
                </a:rPr>
                <a:t>防いでくれること</a:t>
              </a:r>
              <a:r>
                <a:rPr lang="ja-JP" altLang="en-US" sz="1600" dirty="0">
                  <a:solidFill>
                    <a:prstClr val="black"/>
                  </a:solidFill>
                </a:rPr>
                <a:t>から</a:t>
              </a:r>
              <a:r>
                <a:rPr lang="ja-JP" altLang="en-US" sz="1600" dirty="0" smtClean="0">
                  <a:solidFill>
                    <a:prstClr val="black"/>
                  </a:solidFill>
                </a:rPr>
                <a:t>動脈硬化や脳卒中や心筋梗塞等を予防する</a:t>
              </a:r>
              <a:endParaRPr lang="en-US" altLang="ja-JP" sz="1600" dirty="0" smtClean="0">
                <a:solidFill>
                  <a:prstClr val="black"/>
                </a:solidFill>
              </a:endParaRPr>
            </a:p>
            <a:p>
              <a:pPr lvl="0"/>
              <a:r>
                <a:rPr lang="ja-JP" altLang="en-US" sz="1600" dirty="0" smtClean="0">
                  <a:solidFill>
                    <a:prstClr val="black"/>
                  </a:solidFill>
                </a:rPr>
                <a:t>働きもあります。</a:t>
              </a:r>
              <a:endParaRPr lang="ja-JP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307514" y="5528038"/>
              <a:ext cx="1970411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lvl="0"/>
              <a:r>
                <a:rPr lang="ja-JP" altLang="en-US" sz="1600" dirty="0" smtClean="0">
                  <a:solidFill>
                    <a:srgbClr val="FF0000"/>
                  </a:solidFill>
                </a:rPr>
                <a:t>食物繊維やビタミン</a:t>
              </a:r>
              <a:r>
                <a:rPr lang="en-US" altLang="ja-JP" sz="1600" dirty="0" smtClean="0">
                  <a:solidFill>
                    <a:srgbClr val="FF0000"/>
                  </a:solidFill>
                </a:rPr>
                <a:t>C</a:t>
              </a:r>
              <a:endParaRPr lang="ja-JP" altLang="en-US" sz="1600" dirty="0">
                <a:solidFill>
                  <a:srgbClr val="FF0000"/>
                </a:solidFill>
              </a:endParaRPr>
            </a:p>
          </p:txBody>
        </p:sp>
      </p:grp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0851829">
            <a:off x="8132599" y="-21816"/>
            <a:ext cx="2220429" cy="1665323"/>
          </a:xfrm>
          <a:prstGeom prst="rect">
            <a:avLst/>
          </a:prstGeom>
        </p:spPr>
      </p:pic>
      <p:sp>
        <p:nvSpPr>
          <p:cNvPr id="37" name="正方形/長方形 36"/>
          <p:cNvSpPr/>
          <p:nvPr/>
        </p:nvSpPr>
        <p:spPr>
          <a:xfrm>
            <a:off x="4927350" y="1094043"/>
            <a:ext cx="2361544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chemeClr val="accent2"/>
                </a:solidFill>
              </a:rPr>
              <a:t>アスパラガスの栄養素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6358053" y="5741593"/>
            <a:ext cx="57277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ja-JP" altLang="en-US" sz="1600" dirty="0" smtClean="0">
                <a:solidFill>
                  <a:srgbClr val="402713"/>
                </a:solidFill>
                <a:latin typeface="inherit"/>
              </a:rPr>
              <a:t>鮮度</a:t>
            </a:r>
            <a:r>
              <a:rPr lang="ja-JP" altLang="en-US" sz="1600" dirty="0">
                <a:solidFill>
                  <a:srgbClr val="402713"/>
                </a:solidFill>
                <a:latin typeface="inherit"/>
              </a:rPr>
              <a:t>が落ちやすいので、買ったら、すぐ調理するのが</a:t>
            </a:r>
            <a:r>
              <a:rPr lang="ja-JP" altLang="en-US" sz="1600" dirty="0" smtClean="0">
                <a:solidFill>
                  <a:srgbClr val="402713"/>
                </a:solidFill>
                <a:latin typeface="inherit"/>
              </a:rPr>
              <a:t>おすすめ</a:t>
            </a:r>
            <a:endParaRPr lang="en-US" altLang="ja-JP" sz="1600" dirty="0" smtClean="0">
              <a:solidFill>
                <a:srgbClr val="402713"/>
              </a:solidFill>
              <a:latin typeface="inherit"/>
            </a:endParaRPr>
          </a:p>
          <a:p>
            <a:pPr fontAlgn="base"/>
            <a:r>
              <a:rPr lang="ja-JP" altLang="en-US" sz="1600" dirty="0" smtClean="0">
                <a:solidFill>
                  <a:srgbClr val="402713"/>
                </a:solidFill>
                <a:latin typeface="inherit"/>
              </a:rPr>
              <a:t>です</a:t>
            </a:r>
            <a:r>
              <a:rPr lang="ja-JP" altLang="en-US" sz="1600" dirty="0">
                <a:solidFill>
                  <a:srgbClr val="402713"/>
                </a:solidFill>
                <a:latin typeface="inherit"/>
              </a:rPr>
              <a:t>。保存するときは、水分蒸発を防ぐため、</a:t>
            </a:r>
            <a:r>
              <a:rPr lang="ja-JP" altLang="en-US" sz="1600" dirty="0" smtClean="0">
                <a:solidFill>
                  <a:srgbClr val="402713"/>
                </a:solidFill>
                <a:latin typeface="inherit"/>
              </a:rPr>
              <a:t>キッチンペーパー</a:t>
            </a:r>
            <a:endParaRPr lang="en-US" altLang="ja-JP" sz="1600" dirty="0" smtClean="0">
              <a:solidFill>
                <a:srgbClr val="402713"/>
              </a:solidFill>
              <a:latin typeface="inherit"/>
            </a:endParaRPr>
          </a:p>
          <a:p>
            <a:pPr fontAlgn="base"/>
            <a:r>
              <a:rPr lang="ja-JP" altLang="en-US" sz="1600" dirty="0" smtClean="0">
                <a:solidFill>
                  <a:srgbClr val="402713"/>
                </a:solidFill>
                <a:latin typeface="inherit"/>
              </a:rPr>
              <a:t>などで包んで</a:t>
            </a:r>
            <a:r>
              <a:rPr lang="ja-JP" altLang="en-US" sz="1600" dirty="0">
                <a:solidFill>
                  <a:srgbClr val="402713"/>
                </a:solidFill>
                <a:latin typeface="inherit"/>
              </a:rPr>
              <a:t>、冷蔵庫の野菜室に立てて保存しましょう。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7392686" y="5331382"/>
            <a:ext cx="342273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 fontAlgn="base"/>
            <a:r>
              <a:rPr lang="ja-JP" altLang="en-US" b="1" dirty="0" smtClean="0">
                <a:solidFill>
                  <a:schemeClr val="accent5"/>
                </a:solidFill>
                <a:latin typeface="inherit"/>
              </a:rPr>
              <a:t>グリーンアスパラガスの保存方法</a:t>
            </a:r>
            <a:endParaRPr lang="ja-JP" altLang="en-US" b="1" dirty="0">
              <a:solidFill>
                <a:schemeClr val="accent5"/>
              </a:solidFill>
              <a:latin typeface="inherit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803965" y="5779741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600" dirty="0" smtClean="0"/>
              <a:t>穂先が締まっており、緑が鮮やかで、太くまっすぐに</a:t>
            </a:r>
            <a:endParaRPr lang="en-US" altLang="ja-JP" sz="1600" dirty="0" smtClean="0"/>
          </a:p>
          <a:p>
            <a:r>
              <a:rPr lang="ja-JP" altLang="en-US" sz="1600" dirty="0" smtClean="0"/>
              <a:t>伸びているものを選びましょう。</a:t>
            </a:r>
          </a:p>
          <a:p>
            <a:r>
              <a:rPr lang="ja-JP" altLang="en-US" sz="1600" dirty="0" smtClean="0"/>
              <a:t>切り口がみずみずしく、硬くなっていないものが新鮮です。</a:t>
            </a:r>
            <a:endParaRPr lang="ja-JP" altLang="en-US" sz="1600" dirty="0"/>
          </a:p>
        </p:txBody>
      </p:sp>
      <p:sp>
        <p:nvSpPr>
          <p:cNvPr id="42" name="正方形/長方形 41"/>
          <p:cNvSpPr/>
          <p:nvPr/>
        </p:nvSpPr>
        <p:spPr>
          <a:xfrm>
            <a:off x="1365678" y="5327548"/>
            <a:ext cx="3161443" cy="36933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chemeClr val="accent6"/>
                </a:solidFill>
              </a:rPr>
              <a:t>グリーンアスパラガスの選び方</a:t>
            </a:r>
          </a:p>
        </p:txBody>
      </p:sp>
    </p:spTree>
    <p:extLst>
      <p:ext uri="{BB962C8B-B14F-4D97-AF65-F5344CB8AC3E}">
        <p14:creationId xmlns:p14="http://schemas.microsoft.com/office/powerpoint/2010/main" val="8900152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</TotalTime>
  <Words>354</Words>
  <Application>Microsoft Office PowerPoint</Application>
  <PresentationFormat>ワイド画面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inherit</vt:lpstr>
      <vt:lpstr>ＭＳ Ｐゴシック</vt:lpstr>
      <vt:lpstr>Arial</vt:lpstr>
      <vt:lpstr>Calibri</vt:lpstr>
      <vt:lpstr>Calibri Light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Harada-rd</dc:creator>
  <cp:lastModifiedBy>Harada-rd</cp:lastModifiedBy>
  <cp:revision>82</cp:revision>
  <dcterms:created xsi:type="dcterms:W3CDTF">2020-06-12T02:52:01Z</dcterms:created>
  <dcterms:modified xsi:type="dcterms:W3CDTF">2022-03-11T01:33:43Z</dcterms:modified>
</cp:coreProperties>
</file>