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5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2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17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043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95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25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61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464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4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957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2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1D641-4904-4B2E-A975-136C4C1021B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5CD7D-4DEA-4303-8976-EDFBC36920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62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円/楕円 39"/>
          <p:cNvSpPr/>
          <p:nvPr/>
        </p:nvSpPr>
        <p:spPr>
          <a:xfrm>
            <a:off x="780839" y="4382066"/>
            <a:ext cx="4314445" cy="13843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6281618" y="4657592"/>
            <a:ext cx="4840510" cy="190777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495715" y="613606"/>
            <a:ext cx="7621810" cy="1799820"/>
            <a:chOff x="2495715" y="512006"/>
            <a:chExt cx="7621810" cy="1799820"/>
          </a:xfrm>
        </p:grpSpPr>
        <p:sp>
          <p:nvSpPr>
            <p:cNvPr id="12" name="正方形/長方形 11"/>
            <p:cNvSpPr/>
            <p:nvPr/>
          </p:nvSpPr>
          <p:spPr>
            <a:xfrm>
              <a:off x="2503875" y="512006"/>
              <a:ext cx="7118350" cy="179982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2495715" y="653265"/>
              <a:ext cx="7621810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ja-JP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①運動する習慣がつくと、血糖値が上昇しにくい体質に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なる</a:t>
              </a:r>
              <a:endParaRPr lang="ja-JP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②</a:t>
              </a:r>
              <a:r>
                <a:rPr lang="ja-JP" altLang="ja-JP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運動することで、血液中のブドウ糖が利用されるため、糖代謝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が改善される</a:t>
              </a:r>
              <a:endParaRPr lang="en-US" altLang="ja-JP" sz="1600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③</a:t>
              </a:r>
              <a:r>
                <a:rPr lang="ja-JP" altLang="ja-JP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私たちが生活するうえで最低限必要なエネルギー量「基礎代謝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」が</a:t>
              </a:r>
              <a:r>
                <a:rPr lang="ja-JP" altLang="ja-JP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高く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なる</a:t>
              </a:r>
              <a:endParaRPr lang="en-US" altLang="ja-JP" sz="1600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基礎</a:t>
              </a:r>
              <a:r>
                <a:rPr lang="ja-JP" altLang="ja-JP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代謝が低い人ほど太りやすく、基礎代謝量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は加齢</a:t>
              </a:r>
              <a:r>
                <a:rPr lang="ja-JP" altLang="ja-JP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とともに低下して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いく</a:t>
              </a:r>
              <a:endParaRPr lang="ja-JP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④</a:t>
              </a:r>
              <a:r>
                <a:rPr lang="ja-JP" altLang="ja-JP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体力・筋力がアップ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する</a:t>
              </a:r>
              <a:endParaRPr lang="en-US" altLang="ja-JP" sz="1600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⑤</a:t>
              </a:r>
              <a:r>
                <a:rPr lang="ja-JP" altLang="ja-JP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エネルギーが消費されやすい体質になるため、肥満解消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や体調</a:t>
              </a:r>
              <a:r>
                <a:rPr lang="ja-JP" altLang="ja-JP" sz="1600" b="1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管理に</a:t>
              </a:r>
              <a:r>
                <a:rPr lang="ja-JP" altLang="ja-JP" sz="1600" b="1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役立つ</a:t>
              </a:r>
              <a:endParaRPr lang="ja-JP" altLang="ja-JP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4857324" y="115754"/>
            <a:ext cx="1723549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運動</a:t>
            </a:r>
            <a:r>
              <a:rPr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lang="ja-JP" altLang="en-US" sz="24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効果</a:t>
            </a:r>
            <a:endParaRPr lang="ja-JP" altLang="en-US" sz="24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895981" y="4614120"/>
            <a:ext cx="43859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運動量・・・　　　２０～３０分／回　　１５０分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／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週</a:t>
            </a: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強度・・・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  低強度から始めて中等度へ</a:t>
            </a: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時間帯・・・　　　食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後１～２時間</a:t>
            </a: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頻度・・・　　     週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３～５回程度が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効果的</a:t>
            </a:r>
            <a:endParaRPr lang="ja-JP" altLang="en-US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292" y="1909553"/>
            <a:ext cx="788296" cy="1355317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1199517" y="2513755"/>
            <a:ext cx="9971310" cy="1634538"/>
            <a:chOff x="1204690" y="2375987"/>
            <a:chExt cx="9971310" cy="1634538"/>
          </a:xfrm>
        </p:grpSpPr>
        <p:sp>
          <p:nvSpPr>
            <p:cNvPr id="19" name="正方形/長方形 18"/>
            <p:cNvSpPr/>
            <p:nvPr/>
          </p:nvSpPr>
          <p:spPr>
            <a:xfrm>
              <a:off x="1347653" y="3121067"/>
              <a:ext cx="6096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ja-JP" altLang="en-US" sz="1600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・体内</a:t>
              </a:r>
              <a:r>
                <a:rPr lang="ja-JP" altLang="en-US" sz="16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の糖質や脂肪が酸素とともに</a:t>
              </a:r>
              <a:r>
                <a:rPr lang="ja-JP" altLang="en-US" sz="1600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消費される</a:t>
              </a:r>
              <a:endParaRPr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1600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</a:t>
              </a:r>
              <a:r>
                <a:rPr lang="ja-JP" altLang="en-US" sz="16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主に使われるのは筋肉にためておいたグリコーゲン</a:t>
              </a:r>
            </a:p>
            <a:p>
              <a:r>
                <a:rPr lang="ja-JP" altLang="en-US" sz="16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・２０分以上続けることで脂肪燃焼が効果的に起こる　　　　　　　　　　　</a:t>
              </a: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394524" y="2720260"/>
              <a:ext cx="200514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dirty="0" smtClean="0">
                  <a:solidFill>
                    <a:srgbClr val="4472C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有酸素運動</a:t>
              </a:r>
              <a:endParaRPr lang="ja-JP" altLang="en-US" dirty="0">
                <a:solidFill>
                  <a:srgbClr val="4472C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2648342" y="2797668"/>
              <a:ext cx="316144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400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・・・散歩</a:t>
              </a:r>
              <a:r>
                <a:rPr lang="ja-JP" altLang="en-US" sz="14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・ジョギング・ラジオ体操など　</a:t>
              </a:r>
              <a:endParaRPr lang="ja-JP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1204690" y="2589464"/>
              <a:ext cx="9971310" cy="1421061"/>
            </a:xfrm>
            <a:prstGeom prst="roundRect">
              <a:avLst/>
            </a:prstGeom>
            <a:noFill/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5043992" y="2375987"/>
              <a:ext cx="13388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ja-JP" altLang="en-US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運動</a:t>
              </a:r>
              <a:r>
                <a:rPr lang="ja-JP" altLang="en-US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</a:t>
              </a:r>
              <a:r>
                <a:rPr lang="ja-JP" altLang="en-US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方法</a:t>
              </a:r>
              <a:endParaRPr lang="ja-JP" altLang="en-US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6431334" y="3124161"/>
              <a:ext cx="468116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・筋肉増強、筋肉量増大により基礎代謝が増える</a:t>
              </a:r>
            </a:p>
            <a:p>
              <a:r>
                <a:rPr lang="ja-JP" altLang="en-US" sz="16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　　　　　　　　　　　　　　　</a:t>
              </a: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6510218" y="2720260"/>
              <a:ext cx="155523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dirty="0" smtClean="0">
                  <a:solidFill>
                    <a:srgbClr val="4472C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無有酸素運動</a:t>
              </a:r>
              <a:endParaRPr lang="ja-JP" altLang="en-US" dirty="0">
                <a:solidFill>
                  <a:srgbClr val="4472C4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7961980" y="2768218"/>
              <a:ext cx="294183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400" dirty="0" smtClean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・・・</a:t>
              </a:r>
              <a:r>
                <a:rPr lang="ja-JP" altLang="en-US" sz="14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筋力トレーニング・短距離走など</a:t>
              </a:r>
            </a:p>
            <a:p>
              <a:r>
                <a:rPr lang="ja-JP" altLang="en-US" sz="1400" dirty="0">
                  <a:solidFill>
                    <a:prstClr val="black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  <a:endParaRPr lang="ja-JP" alt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34" name="図 3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2879" y="1101714"/>
            <a:ext cx="977520" cy="1411393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4752" y="3265028"/>
            <a:ext cx="736438" cy="707495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204575" y="2375987"/>
            <a:ext cx="987425" cy="1046308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15500" y="1187790"/>
            <a:ext cx="1176621" cy="1224755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6352273" y="4229798"/>
            <a:ext cx="4404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70AD47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日常</a:t>
            </a:r>
            <a:r>
              <a:rPr lang="ja-JP" altLang="en-US" dirty="0" smtClean="0">
                <a:solidFill>
                  <a:srgbClr val="70AD47">
                    <a:lumMod val="75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生活の中でも活動量を増やしましょう</a:t>
            </a:r>
            <a:endParaRPr lang="ja-JP" altLang="en-US" dirty="0">
              <a:solidFill>
                <a:srgbClr val="70AD47">
                  <a:lumMod val="75000"/>
                </a:srgb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352274" y="4749482"/>
            <a:ext cx="479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・買い物は歩いて行けるところは歩いて行く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・入口から遠い駐車場に停める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・エレベーターを使わず階段を使う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階段の上り下りやテレビを見ながら足踏みをする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・テレビ</a:t>
            </a:r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やエアコンはリモコンを使わず操作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する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・食後は</a:t>
            </a:r>
            <a:r>
              <a:rPr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分でも</a:t>
            </a:r>
            <a:r>
              <a:rPr lang="en-US" altLang="ja-JP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分でもウォーキングをする</a:t>
            </a:r>
            <a:endParaRPr lang="en-US" altLang="ja-JP" sz="16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・掃除を隅々までする</a:t>
            </a:r>
            <a:endParaRPr lang="ja-JP" altLang="en-US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827048" y="4160403"/>
            <a:ext cx="918752" cy="1050002"/>
          </a:xfrm>
          <a:prstGeom prst="rect">
            <a:avLst/>
          </a:prstGeom>
        </p:spPr>
      </p:pic>
      <p:grpSp>
        <p:nvGrpSpPr>
          <p:cNvPr id="44" name="グループ化 43"/>
          <p:cNvGrpSpPr/>
          <p:nvPr/>
        </p:nvGrpSpPr>
        <p:grpSpPr>
          <a:xfrm>
            <a:off x="11023601" y="5507643"/>
            <a:ext cx="1003300" cy="900352"/>
            <a:chOff x="5238750" y="2571750"/>
            <a:chExt cx="1714500" cy="1714500"/>
          </a:xfrm>
        </p:grpSpPr>
        <p:sp>
          <p:nvSpPr>
            <p:cNvPr id="43" name="円/楕円 42"/>
            <p:cNvSpPr/>
            <p:nvPr/>
          </p:nvSpPr>
          <p:spPr>
            <a:xfrm>
              <a:off x="5902340" y="2914581"/>
              <a:ext cx="479177" cy="45804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42" name="図 41"/>
            <p:cNvPicPr>
              <a:picLocks noChangeAspect="1"/>
            </p:cNvPicPr>
            <p:nvPr/>
          </p:nvPicPr>
          <p:blipFill>
            <a:blip r:embed="rId8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238750" y="2571750"/>
              <a:ext cx="1714500" cy="1714500"/>
            </a:xfrm>
            <a:prstGeom prst="rect">
              <a:avLst/>
            </a:prstGeom>
          </p:spPr>
        </p:pic>
      </p:grpSp>
      <p:grpSp>
        <p:nvGrpSpPr>
          <p:cNvPr id="47" name="グループ化 46"/>
          <p:cNvGrpSpPr/>
          <p:nvPr/>
        </p:nvGrpSpPr>
        <p:grpSpPr>
          <a:xfrm>
            <a:off x="5554418" y="5923392"/>
            <a:ext cx="819150" cy="819150"/>
            <a:chOff x="5303831" y="5588845"/>
            <a:chExt cx="819150" cy="819150"/>
          </a:xfrm>
        </p:grpSpPr>
        <p:sp>
          <p:nvSpPr>
            <p:cNvPr id="46" name="円/楕円 45"/>
            <p:cNvSpPr/>
            <p:nvPr/>
          </p:nvSpPr>
          <p:spPr>
            <a:xfrm>
              <a:off x="5559766" y="5777625"/>
              <a:ext cx="307279" cy="29153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pic>
          <p:nvPicPr>
            <p:cNvPr id="45" name="図 44"/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303831" y="5588845"/>
              <a:ext cx="819150" cy="819150"/>
            </a:xfrm>
            <a:prstGeom prst="rect">
              <a:avLst/>
            </a:prstGeom>
          </p:spPr>
        </p:pic>
      </p:grpSp>
      <p:pic>
        <p:nvPicPr>
          <p:cNvPr id="48" name="図 47"/>
          <p:cNvPicPr>
            <a:picLocks noChangeAspect="1"/>
          </p:cNvPicPr>
          <p:nvPr/>
        </p:nvPicPr>
        <p:blipFill>
          <a:blip r:embed="rId10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26294" y="4805414"/>
            <a:ext cx="970157" cy="970157"/>
          </a:xfrm>
          <a:prstGeom prst="rect">
            <a:avLst/>
          </a:prstGeom>
        </p:spPr>
      </p:pic>
      <p:sp>
        <p:nvSpPr>
          <p:cNvPr id="49" name="テキスト ボックス 48"/>
          <p:cNvSpPr txBox="1"/>
          <p:nvPr/>
        </p:nvSpPr>
        <p:spPr>
          <a:xfrm>
            <a:off x="5457030" y="4876670"/>
            <a:ext cx="649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rgbClr val="FF0000"/>
                </a:solidFill>
              </a:rPr>
              <a:t>✕</a:t>
            </a:r>
            <a:endParaRPr lang="ja-JP" altLang="en-US" sz="4000" dirty="0">
              <a:solidFill>
                <a:srgbClr val="FF0000"/>
              </a:solidFill>
            </a:endParaRP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11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8815" y="5912211"/>
            <a:ext cx="711139" cy="71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26025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206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ＭＳ Ｐゴシック</vt:lpstr>
      <vt:lpstr>Arial</vt:lpstr>
      <vt:lpstr>Calibri</vt:lpstr>
      <vt:lpstr>Calibri Light</vt:lpstr>
      <vt:lpstr>2_Office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82</cp:revision>
  <dcterms:created xsi:type="dcterms:W3CDTF">2020-06-12T02:52:01Z</dcterms:created>
  <dcterms:modified xsi:type="dcterms:W3CDTF">2022-03-11T03:10:59Z</dcterms:modified>
</cp:coreProperties>
</file>