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3"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76" d="100"/>
          <a:sy n="76" d="100"/>
        </p:scale>
        <p:origin x="132" y="8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9F40DF-80A8-431E-B6C7-FFF9F9921E8A}" type="datetimeFigureOut">
              <a:rPr kumimoji="1" lang="ja-JP" altLang="en-US" smtClean="0"/>
              <a:t>2022/3/11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F0EBC-160A-49CE-A747-A6F9E452E675}" type="slidenum">
              <a:rPr kumimoji="1" lang="ja-JP" altLang="en-US" smtClean="0"/>
              <a:t>‹#›</a:t>
            </a:fld>
            <a:endParaRPr kumimoji="1" lang="ja-JP" altLang="en-US"/>
          </a:p>
        </p:txBody>
      </p:sp>
    </p:spTree>
    <p:extLst>
      <p:ext uri="{BB962C8B-B14F-4D97-AF65-F5344CB8AC3E}">
        <p14:creationId xmlns:p14="http://schemas.microsoft.com/office/powerpoint/2010/main" val="60220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9F40DF-80A8-431E-B6C7-FFF9F9921E8A}" type="datetimeFigureOut">
              <a:rPr kumimoji="1" lang="ja-JP" altLang="en-US" smtClean="0"/>
              <a:t>2022/3/11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F0EBC-160A-49CE-A747-A6F9E452E675}" type="slidenum">
              <a:rPr kumimoji="1" lang="ja-JP" altLang="en-US" smtClean="0"/>
              <a:t>‹#›</a:t>
            </a:fld>
            <a:endParaRPr kumimoji="1" lang="ja-JP" altLang="en-US"/>
          </a:p>
        </p:txBody>
      </p:sp>
    </p:spTree>
    <p:extLst>
      <p:ext uri="{BB962C8B-B14F-4D97-AF65-F5344CB8AC3E}">
        <p14:creationId xmlns:p14="http://schemas.microsoft.com/office/powerpoint/2010/main" val="1378024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9F40DF-80A8-431E-B6C7-FFF9F9921E8A}" type="datetimeFigureOut">
              <a:rPr kumimoji="1" lang="ja-JP" altLang="en-US" smtClean="0"/>
              <a:t>2022/3/11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F0EBC-160A-49CE-A747-A6F9E452E675}" type="slidenum">
              <a:rPr kumimoji="1" lang="ja-JP" altLang="en-US" smtClean="0"/>
              <a:t>‹#›</a:t>
            </a:fld>
            <a:endParaRPr kumimoji="1" lang="ja-JP" altLang="en-US"/>
          </a:p>
        </p:txBody>
      </p:sp>
    </p:spTree>
    <p:extLst>
      <p:ext uri="{BB962C8B-B14F-4D97-AF65-F5344CB8AC3E}">
        <p14:creationId xmlns:p14="http://schemas.microsoft.com/office/powerpoint/2010/main" val="2056988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9F40DF-80A8-431E-B6C7-FFF9F9921E8A}" type="datetimeFigureOut">
              <a:rPr kumimoji="1" lang="ja-JP" altLang="en-US" smtClean="0"/>
              <a:t>2022/3/11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F0EBC-160A-49CE-A747-A6F9E452E675}" type="slidenum">
              <a:rPr kumimoji="1" lang="ja-JP" altLang="en-US" smtClean="0"/>
              <a:t>‹#›</a:t>
            </a:fld>
            <a:endParaRPr kumimoji="1" lang="ja-JP" altLang="en-US"/>
          </a:p>
        </p:txBody>
      </p:sp>
    </p:spTree>
    <p:extLst>
      <p:ext uri="{BB962C8B-B14F-4D97-AF65-F5344CB8AC3E}">
        <p14:creationId xmlns:p14="http://schemas.microsoft.com/office/powerpoint/2010/main" val="2711197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9F40DF-80A8-431E-B6C7-FFF9F9921E8A}" type="datetimeFigureOut">
              <a:rPr kumimoji="1" lang="ja-JP" altLang="en-US" smtClean="0"/>
              <a:t>2022/3/11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F0EBC-160A-49CE-A747-A6F9E452E675}" type="slidenum">
              <a:rPr kumimoji="1" lang="ja-JP" altLang="en-US" smtClean="0"/>
              <a:t>‹#›</a:t>
            </a:fld>
            <a:endParaRPr kumimoji="1" lang="ja-JP" altLang="en-US"/>
          </a:p>
        </p:txBody>
      </p:sp>
    </p:spTree>
    <p:extLst>
      <p:ext uri="{BB962C8B-B14F-4D97-AF65-F5344CB8AC3E}">
        <p14:creationId xmlns:p14="http://schemas.microsoft.com/office/powerpoint/2010/main" val="247975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9F40DF-80A8-431E-B6C7-FFF9F9921E8A}" type="datetimeFigureOut">
              <a:rPr kumimoji="1" lang="ja-JP" altLang="en-US" smtClean="0"/>
              <a:t>2022/3/11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3F0EBC-160A-49CE-A747-A6F9E452E675}" type="slidenum">
              <a:rPr kumimoji="1" lang="ja-JP" altLang="en-US" smtClean="0"/>
              <a:t>‹#›</a:t>
            </a:fld>
            <a:endParaRPr kumimoji="1" lang="ja-JP" altLang="en-US"/>
          </a:p>
        </p:txBody>
      </p:sp>
    </p:spTree>
    <p:extLst>
      <p:ext uri="{BB962C8B-B14F-4D97-AF65-F5344CB8AC3E}">
        <p14:creationId xmlns:p14="http://schemas.microsoft.com/office/powerpoint/2010/main" val="3244108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9F40DF-80A8-431E-B6C7-FFF9F9921E8A}" type="datetimeFigureOut">
              <a:rPr kumimoji="1" lang="ja-JP" altLang="en-US" smtClean="0"/>
              <a:t>2022/3/11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A3F0EBC-160A-49CE-A747-A6F9E452E675}" type="slidenum">
              <a:rPr kumimoji="1" lang="ja-JP" altLang="en-US" smtClean="0"/>
              <a:t>‹#›</a:t>
            </a:fld>
            <a:endParaRPr kumimoji="1" lang="ja-JP" altLang="en-US"/>
          </a:p>
        </p:txBody>
      </p:sp>
    </p:spTree>
    <p:extLst>
      <p:ext uri="{BB962C8B-B14F-4D97-AF65-F5344CB8AC3E}">
        <p14:creationId xmlns:p14="http://schemas.microsoft.com/office/powerpoint/2010/main" val="355023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9F40DF-80A8-431E-B6C7-FFF9F9921E8A}" type="datetimeFigureOut">
              <a:rPr kumimoji="1" lang="ja-JP" altLang="en-US" smtClean="0"/>
              <a:t>2022/3/11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A3F0EBC-160A-49CE-A747-A6F9E452E675}" type="slidenum">
              <a:rPr kumimoji="1" lang="ja-JP" altLang="en-US" smtClean="0"/>
              <a:t>‹#›</a:t>
            </a:fld>
            <a:endParaRPr kumimoji="1" lang="ja-JP" altLang="en-US"/>
          </a:p>
        </p:txBody>
      </p:sp>
    </p:spTree>
    <p:extLst>
      <p:ext uri="{BB962C8B-B14F-4D97-AF65-F5344CB8AC3E}">
        <p14:creationId xmlns:p14="http://schemas.microsoft.com/office/powerpoint/2010/main" val="737384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9F40DF-80A8-431E-B6C7-FFF9F9921E8A}" type="datetimeFigureOut">
              <a:rPr kumimoji="1" lang="ja-JP" altLang="en-US" smtClean="0"/>
              <a:t>2022/3/11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A3F0EBC-160A-49CE-A747-A6F9E452E675}" type="slidenum">
              <a:rPr kumimoji="1" lang="ja-JP" altLang="en-US" smtClean="0"/>
              <a:t>‹#›</a:t>
            </a:fld>
            <a:endParaRPr kumimoji="1" lang="ja-JP" altLang="en-US"/>
          </a:p>
        </p:txBody>
      </p:sp>
    </p:spTree>
    <p:extLst>
      <p:ext uri="{BB962C8B-B14F-4D97-AF65-F5344CB8AC3E}">
        <p14:creationId xmlns:p14="http://schemas.microsoft.com/office/powerpoint/2010/main" val="516665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9F40DF-80A8-431E-B6C7-FFF9F9921E8A}" type="datetimeFigureOut">
              <a:rPr kumimoji="1" lang="ja-JP" altLang="en-US" smtClean="0"/>
              <a:t>2022/3/11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3F0EBC-160A-49CE-A747-A6F9E452E675}" type="slidenum">
              <a:rPr kumimoji="1" lang="ja-JP" altLang="en-US" smtClean="0"/>
              <a:t>‹#›</a:t>
            </a:fld>
            <a:endParaRPr kumimoji="1" lang="ja-JP" altLang="en-US"/>
          </a:p>
        </p:txBody>
      </p:sp>
    </p:spTree>
    <p:extLst>
      <p:ext uri="{BB962C8B-B14F-4D97-AF65-F5344CB8AC3E}">
        <p14:creationId xmlns:p14="http://schemas.microsoft.com/office/powerpoint/2010/main" val="2157566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9F40DF-80A8-431E-B6C7-FFF9F9921E8A}" type="datetimeFigureOut">
              <a:rPr kumimoji="1" lang="ja-JP" altLang="en-US" smtClean="0"/>
              <a:t>2022/3/11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3F0EBC-160A-49CE-A747-A6F9E452E675}" type="slidenum">
              <a:rPr kumimoji="1" lang="ja-JP" altLang="en-US" smtClean="0"/>
              <a:t>‹#›</a:t>
            </a:fld>
            <a:endParaRPr kumimoji="1" lang="ja-JP" altLang="en-US"/>
          </a:p>
        </p:txBody>
      </p:sp>
    </p:spTree>
    <p:extLst>
      <p:ext uri="{BB962C8B-B14F-4D97-AF65-F5344CB8AC3E}">
        <p14:creationId xmlns:p14="http://schemas.microsoft.com/office/powerpoint/2010/main" val="2441447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9F40DF-80A8-431E-B6C7-FFF9F9921E8A}" type="datetimeFigureOut">
              <a:rPr kumimoji="1" lang="ja-JP" altLang="en-US" smtClean="0"/>
              <a:t>2022/3/11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F0EBC-160A-49CE-A747-A6F9E452E675}" type="slidenum">
              <a:rPr kumimoji="1" lang="ja-JP" altLang="en-US" smtClean="0"/>
              <a:t>‹#›</a:t>
            </a:fld>
            <a:endParaRPr kumimoji="1" lang="ja-JP" altLang="en-US"/>
          </a:p>
        </p:txBody>
      </p:sp>
    </p:spTree>
    <p:extLst>
      <p:ext uri="{BB962C8B-B14F-4D97-AF65-F5344CB8AC3E}">
        <p14:creationId xmlns:p14="http://schemas.microsoft.com/office/powerpoint/2010/main" val="128789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445000" y="23737"/>
            <a:ext cx="3454400" cy="1569660"/>
          </a:xfrm>
          <a:prstGeom prst="rect">
            <a:avLst/>
          </a:prstGeom>
          <a:noFill/>
        </p:spPr>
        <p:txBody>
          <a:bodyPr wrap="square" rtlCol="0">
            <a:spAutoFit/>
          </a:bodyPr>
          <a:lstStyle/>
          <a:p>
            <a:r>
              <a:rPr lang="ja-JP" altLang="en-US" sz="9600" dirty="0" smtClean="0">
                <a:solidFill>
                  <a:prstClr val="black"/>
                </a:solidFill>
              </a:rPr>
              <a:t>大根</a:t>
            </a:r>
            <a:endParaRPr lang="ja-JP" altLang="en-US" sz="9600" dirty="0">
              <a:solidFill>
                <a:prstClr val="black"/>
              </a:solidFill>
            </a:endParaRPr>
          </a:p>
        </p:txBody>
      </p:sp>
      <p:pic>
        <p:nvPicPr>
          <p:cNvPr id="1026" name="Picture 2" descr="クリックすると新しいウィンドウで開きます"/>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600" y="114300"/>
            <a:ext cx="2387600" cy="2387600"/>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2590800" y="1382088"/>
            <a:ext cx="8923867" cy="923330"/>
          </a:xfrm>
          <a:prstGeom prst="rect">
            <a:avLst/>
          </a:prstGeom>
          <a:noFill/>
        </p:spPr>
        <p:txBody>
          <a:bodyPr wrap="square" rtlCol="0">
            <a:spAutoFit/>
          </a:bodyPr>
          <a:lstStyle/>
          <a:p>
            <a:r>
              <a:rPr lang="ja-JP" altLang="en-US" b="1" dirty="0" smtClean="0">
                <a:solidFill>
                  <a:srgbClr val="70AD47">
                    <a:lumMod val="75000"/>
                  </a:srgbClr>
                </a:solidFill>
              </a:rPr>
              <a:t>＜選ぶコツ＞</a:t>
            </a:r>
            <a:endParaRPr lang="en-US" altLang="ja-JP" b="1" dirty="0" smtClean="0">
              <a:solidFill>
                <a:srgbClr val="70AD47">
                  <a:lumMod val="75000"/>
                </a:srgbClr>
              </a:solidFill>
            </a:endParaRPr>
          </a:p>
          <a:p>
            <a:r>
              <a:rPr lang="ja-JP" altLang="en-US" b="1" dirty="0" smtClean="0">
                <a:solidFill>
                  <a:srgbClr val="70AD47">
                    <a:lumMod val="75000"/>
                  </a:srgbClr>
                </a:solidFill>
              </a:rPr>
              <a:t>白くてきめが細かい肌で全体にはりがあるもの、葉がピンとしているもの。首が黒ずんでいるものは、畑で老化してしまっているものが多いので、避けたほうがよい</a:t>
            </a:r>
            <a:endParaRPr lang="ja-JP" altLang="en-US" b="1" dirty="0">
              <a:solidFill>
                <a:srgbClr val="70AD47">
                  <a:lumMod val="75000"/>
                </a:srgbClr>
              </a:solidFill>
            </a:endParaRPr>
          </a:p>
        </p:txBody>
      </p:sp>
      <p:sp>
        <p:nvSpPr>
          <p:cNvPr id="6" name="テキスト ボックス 5"/>
          <p:cNvSpPr txBox="1"/>
          <p:nvPr/>
        </p:nvSpPr>
        <p:spPr>
          <a:xfrm>
            <a:off x="501650" y="2372251"/>
            <a:ext cx="11341100" cy="2246769"/>
          </a:xfrm>
          <a:prstGeom prst="rect">
            <a:avLst/>
          </a:prstGeom>
          <a:noFill/>
        </p:spPr>
        <p:txBody>
          <a:bodyPr wrap="square" rtlCol="0">
            <a:spAutoFit/>
          </a:bodyPr>
          <a:lstStyle/>
          <a:p>
            <a:r>
              <a:rPr lang="ja-JP" altLang="en-US" sz="2000" b="1" dirty="0" smtClean="0">
                <a:solidFill>
                  <a:prstClr val="black"/>
                </a:solidFill>
              </a:rPr>
              <a:t>大根は別名「</a:t>
            </a:r>
            <a:r>
              <a:rPr lang="ja-JP" altLang="en-US" sz="2000" b="1" dirty="0">
                <a:solidFill>
                  <a:prstClr val="black"/>
                </a:solidFill>
              </a:rPr>
              <a:t>自然の消化剤</a:t>
            </a:r>
            <a:r>
              <a:rPr lang="ja-JP" altLang="en-US" sz="2000" b="1" dirty="0" smtClean="0">
                <a:solidFill>
                  <a:prstClr val="black"/>
                </a:solidFill>
              </a:rPr>
              <a:t>」と言われるほど消化作用に優れた野菜です。その理由は、でんぷんの消化酵素であるジアスターゼをはじめ、各種の消化酵素が根の部分に含まれ、食物の消化を助け、胸やけ、胃酸過多、胃腸の働きを整えるほかに、解毒作用もあるからです。そのうえ、焼き魚の焦げに含まれるトリプトファンなどの発がん物質を解消する手助けもすると言われています。この他にも、ビタミン</a:t>
            </a:r>
            <a:r>
              <a:rPr lang="en-US" altLang="ja-JP" sz="2000" b="1" dirty="0" smtClean="0">
                <a:solidFill>
                  <a:prstClr val="black"/>
                </a:solidFill>
              </a:rPr>
              <a:t>C</a:t>
            </a:r>
            <a:r>
              <a:rPr lang="ja-JP" altLang="en-US" sz="2000" b="1" dirty="0" smtClean="0">
                <a:solidFill>
                  <a:prstClr val="black"/>
                </a:solidFill>
              </a:rPr>
              <a:t>や食物繊維のリグニン（胆汁酸を吸着し、排出する）といった成分が豊富に含まれ、がん細胞の発生を抑制したり、胃腸の働きをしっかりと整えてくれます。さらに、辛味の成分アリルマスタードオイルには胃液の分泌を促す作用もあり、これも胃腸の調子をよくするために役立っています。</a:t>
            </a:r>
            <a:endParaRPr lang="ja-JP" altLang="en-US" sz="2000" b="1" dirty="0">
              <a:solidFill>
                <a:prstClr val="black"/>
              </a:solidFill>
            </a:endParaRPr>
          </a:p>
        </p:txBody>
      </p:sp>
      <p:pic>
        <p:nvPicPr>
          <p:cNvPr id="2" name="Picture 2" descr="クリックすると新しいウィンドウで開きます"/>
          <p:cNvPicPr>
            <a:picLocks noChangeAspect="1" noChangeArrowheads="1"/>
          </p:cNvPicPr>
          <p:nvPr/>
        </p:nvPicPr>
        <p:blipFill>
          <a:blip r:embed="rId3">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rot="12383747">
            <a:off x="1263986" y="3497982"/>
            <a:ext cx="3568025" cy="3568025"/>
          </a:xfrm>
          <a:prstGeom prst="rect">
            <a:avLst/>
          </a:prstGeom>
          <a:noFill/>
          <a:extLst>
            <a:ext uri="{909E8E84-426E-40DD-AFC4-6F175D3DCCD1}">
              <a14:hiddenFill xmlns:a14="http://schemas.microsoft.com/office/drawing/2010/main">
                <a:solidFill>
                  <a:srgbClr val="FFFFFF"/>
                </a:solidFill>
              </a14:hiddenFill>
            </a:ext>
          </a:extLst>
        </p:spPr>
      </p:pic>
      <p:grpSp>
        <p:nvGrpSpPr>
          <p:cNvPr id="26" name="グループ化 25"/>
          <p:cNvGrpSpPr/>
          <p:nvPr/>
        </p:nvGrpSpPr>
        <p:grpSpPr>
          <a:xfrm>
            <a:off x="1303836" y="4696590"/>
            <a:ext cx="5513706" cy="1784875"/>
            <a:chOff x="1811836" y="4696590"/>
            <a:chExt cx="5513706" cy="1784875"/>
          </a:xfrm>
        </p:grpSpPr>
        <p:cxnSp>
          <p:nvCxnSpPr>
            <p:cNvPr id="9" name="直線コネクタ 8"/>
            <p:cNvCxnSpPr/>
            <p:nvPr/>
          </p:nvCxnSpPr>
          <p:spPr>
            <a:xfrm>
              <a:off x="3759200" y="4711331"/>
              <a:ext cx="12700" cy="97246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4501970" y="4696590"/>
              <a:ext cx="12700" cy="97246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V="1">
              <a:off x="3500208" y="5041900"/>
              <a:ext cx="1198792" cy="12700"/>
            </a:xfrm>
            <a:prstGeom prst="straightConnector1">
              <a:avLst/>
            </a:prstGeom>
            <a:ln w="1905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4595042" y="5048250"/>
              <a:ext cx="673100" cy="307777"/>
            </a:xfrm>
            <a:prstGeom prst="rect">
              <a:avLst/>
            </a:prstGeom>
            <a:noFill/>
          </p:spPr>
          <p:txBody>
            <a:bodyPr wrap="square" rtlCol="0">
              <a:spAutoFit/>
            </a:bodyPr>
            <a:lstStyle/>
            <a:p>
              <a:r>
                <a:rPr lang="ja-JP" altLang="en-US" sz="1400" b="1" dirty="0" smtClean="0">
                  <a:solidFill>
                    <a:srgbClr val="70AD47">
                      <a:lumMod val="75000"/>
                    </a:srgbClr>
                  </a:solidFill>
                </a:rPr>
                <a:t>甘い</a:t>
              </a:r>
              <a:endParaRPr lang="ja-JP" altLang="en-US" sz="1400" b="1" dirty="0">
                <a:solidFill>
                  <a:srgbClr val="70AD47">
                    <a:lumMod val="75000"/>
                  </a:srgbClr>
                </a:solidFill>
              </a:endParaRPr>
            </a:p>
          </p:txBody>
        </p:sp>
        <p:sp>
          <p:nvSpPr>
            <p:cNvPr id="15" name="テキスト ボックス 14"/>
            <p:cNvSpPr txBox="1"/>
            <p:nvPr/>
          </p:nvSpPr>
          <p:spPr>
            <a:xfrm>
              <a:off x="3225800" y="5066733"/>
              <a:ext cx="533400" cy="307777"/>
            </a:xfrm>
            <a:prstGeom prst="rect">
              <a:avLst/>
            </a:prstGeom>
            <a:noFill/>
          </p:spPr>
          <p:txBody>
            <a:bodyPr wrap="square" rtlCol="0">
              <a:spAutoFit/>
            </a:bodyPr>
            <a:lstStyle/>
            <a:p>
              <a:r>
                <a:rPr lang="ja-JP" altLang="en-US" sz="1400" b="1" dirty="0" smtClean="0">
                  <a:solidFill>
                    <a:srgbClr val="70AD47">
                      <a:lumMod val="75000"/>
                    </a:srgbClr>
                  </a:solidFill>
                </a:rPr>
                <a:t>辛い</a:t>
              </a:r>
              <a:endParaRPr lang="ja-JP" altLang="en-US" sz="1400" b="1" dirty="0">
                <a:solidFill>
                  <a:srgbClr val="70AD47">
                    <a:lumMod val="75000"/>
                  </a:srgbClr>
                </a:solidFill>
              </a:endParaRPr>
            </a:p>
          </p:txBody>
        </p:sp>
        <p:sp>
          <p:nvSpPr>
            <p:cNvPr id="17" name="テキスト ボックス 16"/>
            <p:cNvSpPr txBox="1"/>
            <p:nvPr/>
          </p:nvSpPr>
          <p:spPr>
            <a:xfrm>
              <a:off x="1811836" y="5787875"/>
              <a:ext cx="1557928" cy="461665"/>
            </a:xfrm>
            <a:prstGeom prst="rect">
              <a:avLst/>
            </a:prstGeom>
            <a:noFill/>
          </p:spPr>
          <p:txBody>
            <a:bodyPr wrap="square" rtlCol="0">
              <a:spAutoFit/>
            </a:bodyPr>
            <a:lstStyle/>
            <a:p>
              <a:r>
                <a:rPr lang="ja-JP" altLang="en-US" sz="1200" b="1" dirty="0" smtClean="0">
                  <a:solidFill>
                    <a:srgbClr val="FF0000"/>
                  </a:solidFill>
                </a:rPr>
                <a:t>辛味が少なく固め</a:t>
              </a:r>
              <a:endParaRPr lang="en-US" altLang="ja-JP" sz="1200" b="1" dirty="0" smtClean="0">
                <a:solidFill>
                  <a:srgbClr val="FF0000"/>
                </a:solidFill>
              </a:endParaRPr>
            </a:p>
            <a:p>
              <a:r>
                <a:rPr lang="ja-JP" altLang="en-US" sz="1200" dirty="0" smtClean="0">
                  <a:solidFill>
                    <a:prstClr val="black"/>
                  </a:solidFill>
                </a:rPr>
                <a:t>サラダや炒め物に・・</a:t>
              </a:r>
              <a:endParaRPr lang="ja-JP" altLang="en-US" sz="1200" dirty="0">
                <a:solidFill>
                  <a:prstClr val="black"/>
                </a:solidFill>
              </a:endParaRPr>
            </a:p>
          </p:txBody>
        </p:sp>
        <p:sp>
          <p:nvSpPr>
            <p:cNvPr id="18" name="テキスト ボックス 17"/>
            <p:cNvSpPr txBox="1"/>
            <p:nvPr/>
          </p:nvSpPr>
          <p:spPr>
            <a:xfrm>
              <a:off x="3546835" y="6019800"/>
              <a:ext cx="2336800" cy="461665"/>
            </a:xfrm>
            <a:prstGeom prst="rect">
              <a:avLst/>
            </a:prstGeom>
            <a:noFill/>
          </p:spPr>
          <p:txBody>
            <a:bodyPr wrap="square" rtlCol="0">
              <a:spAutoFit/>
            </a:bodyPr>
            <a:lstStyle/>
            <a:p>
              <a:r>
                <a:rPr lang="ja-JP" altLang="en-US" sz="1200" b="1" dirty="0" smtClean="0">
                  <a:solidFill>
                    <a:srgbClr val="FF0000"/>
                  </a:solidFill>
                </a:rPr>
                <a:t>柔らかくて甘みもある</a:t>
              </a:r>
              <a:endParaRPr lang="en-US" altLang="ja-JP" sz="1200" b="1" dirty="0" smtClean="0">
                <a:solidFill>
                  <a:srgbClr val="FF0000"/>
                </a:solidFill>
              </a:endParaRPr>
            </a:p>
            <a:p>
              <a:r>
                <a:rPr lang="ja-JP" altLang="en-US" sz="1200" dirty="0" smtClean="0">
                  <a:solidFill>
                    <a:prstClr val="black"/>
                  </a:solidFill>
                </a:rPr>
                <a:t>おでんや</a:t>
              </a:r>
              <a:r>
                <a:rPr lang="ja-JP" altLang="en-US" sz="1200" dirty="0">
                  <a:solidFill>
                    <a:prstClr val="black"/>
                  </a:solidFill>
                </a:rPr>
                <a:t>煮物</a:t>
              </a:r>
              <a:r>
                <a:rPr lang="ja-JP" altLang="en-US" sz="1200" dirty="0" smtClean="0">
                  <a:solidFill>
                    <a:prstClr val="black"/>
                  </a:solidFill>
                </a:rPr>
                <a:t>に・・</a:t>
              </a:r>
              <a:endParaRPr lang="ja-JP" altLang="en-US" sz="1200" dirty="0">
                <a:solidFill>
                  <a:prstClr val="black"/>
                </a:solidFill>
              </a:endParaRPr>
            </a:p>
          </p:txBody>
        </p:sp>
        <p:sp>
          <p:nvSpPr>
            <p:cNvPr id="19" name="テキスト ボックス 18"/>
            <p:cNvSpPr txBox="1"/>
            <p:nvPr/>
          </p:nvSpPr>
          <p:spPr>
            <a:xfrm>
              <a:off x="5268142" y="5502156"/>
              <a:ext cx="2057400" cy="646331"/>
            </a:xfrm>
            <a:prstGeom prst="rect">
              <a:avLst/>
            </a:prstGeom>
            <a:noFill/>
          </p:spPr>
          <p:txBody>
            <a:bodyPr wrap="square" rtlCol="0">
              <a:spAutoFit/>
            </a:bodyPr>
            <a:lstStyle/>
            <a:p>
              <a:r>
                <a:rPr lang="ja-JP" altLang="en-US" sz="1200" b="1" dirty="0" smtClean="0">
                  <a:solidFill>
                    <a:srgbClr val="FF0000"/>
                  </a:solidFill>
                </a:rPr>
                <a:t>辛味が強い</a:t>
              </a:r>
              <a:endParaRPr lang="en-US" altLang="ja-JP" sz="1200" b="1" dirty="0" smtClean="0">
                <a:solidFill>
                  <a:srgbClr val="FF0000"/>
                </a:solidFill>
              </a:endParaRPr>
            </a:p>
            <a:p>
              <a:r>
                <a:rPr lang="ja-JP" altLang="en-US" sz="1200" dirty="0" smtClean="0">
                  <a:solidFill>
                    <a:prstClr val="black"/>
                  </a:solidFill>
                </a:rPr>
                <a:t>大根おろし（辛め）やマリネなどに・・</a:t>
              </a:r>
              <a:endParaRPr lang="ja-JP" altLang="en-US" sz="1200" dirty="0">
                <a:solidFill>
                  <a:prstClr val="black"/>
                </a:solidFill>
              </a:endParaRPr>
            </a:p>
          </p:txBody>
        </p:sp>
        <p:cxnSp>
          <p:nvCxnSpPr>
            <p:cNvPr id="21" name="直線矢印コネクタ 20"/>
            <p:cNvCxnSpPr/>
            <p:nvPr/>
          </p:nvCxnSpPr>
          <p:spPr>
            <a:xfrm flipV="1">
              <a:off x="2933700" y="5502156"/>
              <a:ext cx="292100" cy="28571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V="1">
              <a:off x="4109808" y="5502156"/>
              <a:ext cx="0" cy="45081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H="1" flipV="1">
              <a:off x="5121635" y="5373990"/>
              <a:ext cx="175304" cy="27102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27" name="角丸四角形 26"/>
          <p:cNvSpPr/>
          <p:nvPr/>
        </p:nvSpPr>
        <p:spPr>
          <a:xfrm>
            <a:off x="7052733" y="4847912"/>
            <a:ext cx="4790017" cy="101623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rPr>
              <a:t>根の部分に含まれるビタミン</a:t>
            </a:r>
            <a:r>
              <a:rPr lang="en-US" altLang="ja-JP" sz="1400" dirty="0" smtClean="0">
                <a:solidFill>
                  <a:prstClr val="black"/>
                </a:solidFill>
              </a:rPr>
              <a:t>C</a:t>
            </a:r>
            <a:r>
              <a:rPr lang="ja-JP" altLang="en-US" sz="1400" dirty="0" smtClean="0">
                <a:solidFill>
                  <a:prstClr val="black"/>
                </a:solidFill>
              </a:rPr>
              <a:t>は皮の近くに集中しているので、大根おろしにするときはビタミン</a:t>
            </a:r>
            <a:r>
              <a:rPr lang="en-US" altLang="ja-JP" sz="1400" dirty="0" smtClean="0">
                <a:solidFill>
                  <a:prstClr val="black"/>
                </a:solidFill>
              </a:rPr>
              <a:t>C</a:t>
            </a:r>
            <a:r>
              <a:rPr lang="ja-JP" altLang="en-US" sz="1400" dirty="0" smtClean="0">
                <a:solidFill>
                  <a:prstClr val="black"/>
                </a:solidFill>
              </a:rPr>
              <a:t>を上手に摂取するため皮つきがお勧め。ただし、時間とともにビタミン</a:t>
            </a:r>
            <a:r>
              <a:rPr lang="en-US" altLang="ja-JP" sz="1400" dirty="0" smtClean="0">
                <a:solidFill>
                  <a:prstClr val="black"/>
                </a:solidFill>
              </a:rPr>
              <a:t>C</a:t>
            </a:r>
            <a:r>
              <a:rPr lang="ja-JP" altLang="en-US" sz="1400" dirty="0" smtClean="0">
                <a:solidFill>
                  <a:prstClr val="black"/>
                </a:solidFill>
              </a:rPr>
              <a:t>は減ってしまいますのでおろすのは食べる直前にしましょう。</a:t>
            </a:r>
            <a:endParaRPr lang="ja-JP" altLang="en-US" sz="1400" dirty="0">
              <a:solidFill>
                <a:prstClr val="black"/>
              </a:solidFill>
            </a:endParaRPr>
          </a:p>
        </p:txBody>
      </p:sp>
      <p:sp>
        <p:nvSpPr>
          <p:cNvPr id="28" name="テキスト ボックス 27"/>
          <p:cNvSpPr txBox="1"/>
          <p:nvPr/>
        </p:nvSpPr>
        <p:spPr>
          <a:xfrm>
            <a:off x="10196009" y="6342965"/>
            <a:ext cx="2084892" cy="276999"/>
          </a:xfrm>
          <a:prstGeom prst="rect">
            <a:avLst/>
          </a:prstGeom>
          <a:noFill/>
        </p:spPr>
        <p:txBody>
          <a:bodyPr wrap="square" rtlCol="0">
            <a:spAutoFit/>
          </a:bodyPr>
          <a:lstStyle/>
          <a:p>
            <a:r>
              <a:rPr lang="ja-JP" altLang="en-US" sz="1200" dirty="0" smtClean="0">
                <a:solidFill>
                  <a:prstClr val="black"/>
                </a:solidFill>
              </a:rPr>
              <a:t>食べ物栄養辞典より</a:t>
            </a:r>
            <a:endParaRPr lang="ja-JP" altLang="en-US" sz="1200" dirty="0">
              <a:solidFill>
                <a:prstClr val="black"/>
              </a:solidFill>
            </a:endParaRPr>
          </a:p>
        </p:txBody>
      </p:sp>
      <p:sp>
        <p:nvSpPr>
          <p:cNvPr id="22" name="正方形/長方形 21"/>
          <p:cNvSpPr/>
          <p:nvPr/>
        </p:nvSpPr>
        <p:spPr>
          <a:xfrm>
            <a:off x="124900" y="114160"/>
            <a:ext cx="1175322" cy="369332"/>
          </a:xfrm>
          <a:prstGeom prst="rect">
            <a:avLst/>
          </a:prstGeom>
        </p:spPr>
        <p:txBody>
          <a:bodyPr wrap="none">
            <a:spAutoFit/>
          </a:bodyPr>
          <a:lstStyle/>
          <a:p>
            <a:r>
              <a:rPr lang="en-US" altLang="ja-JP" dirty="0" smtClean="0">
                <a:solidFill>
                  <a:prstClr val="black"/>
                </a:solidFill>
              </a:rPr>
              <a:t>2021.11</a:t>
            </a:r>
            <a:r>
              <a:rPr lang="ja-JP" altLang="en-US" dirty="0" smtClean="0">
                <a:solidFill>
                  <a:prstClr val="black"/>
                </a:solidFill>
              </a:rPr>
              <a:t>月</a:t>
            </a:r>
            <a:endParaRPr lang="ja-JP" altLang="en-US" dirty="0">
              <a:solidFill>
                <a:prstClr val="black"/>
              </a:solidFill>
            </a:endParaRPr>
          </a:p>
        </p:txBody>
      </p:sp>
    </p:spTree>
    <p:extLst>
      <p:ext uri="{BB962C8B-B14F-4D97-AF65-F5344CB8AC3E}">
        <p14:creationId xmlns:p14="http://schemas.microsoft.com/office/powerpoint/2010/main" val="40571202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1177</TotalTime>
  <Words>315</Words>
  <Application>Microsoft Office PowerPoint</Application>
  <PresentationFormat>ワイド画面</PresentationFormat>
  <Paragraphs>15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Harada-rd</dc:creator>
  <cp:lastModifiedBy>Harada-rd</cp:lastModifiedBy>
  <cp:revision>82</cp:revision>
  <dcterms:created xsi:type="dcterms:W3CDTF">2020-06-12T02:52:01Z</dcterms:created>
  <dcterms:modified xsi:type="dcterms:W3CDTF">2022-03-11T03:12:54Z</dcterms:modified>
</cp:coreProperties>
</file>