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4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20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024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98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197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7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108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23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384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665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56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447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8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gif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-54446" y="823302"/>
            <a:ext cx="2374121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sz="1600" dirty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lang="ja-JP" altLang="en-US" sz="1600" dirty="0" smtClean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料理を作り過ぎない</a:t>
            </a:r>
            <a:endParaRPr lang="ja-JP" altLang="en-US" sz="1600" dirty="0">
              <a:solidFill>
                <a:srgbClr val="ED7D3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9039" y="2272948"/>
            <a:ext cx="2861804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600" dirty="0" smtClean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●無理なくエネルギーを減らす</a:t>
            </a:r>
            <a:endParaRPr lang="ja-JP" altLang="en-US" sz="1600" dirty="0">
              <a:solidFill>
                <a:srgbClr val="ED7D3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8397" y="4852433"/>
            <a:ext cx="3214115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600" dirty="0" smtClean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●夕食に鍋料理はいかがですか？</a:t>
            </a:r>
            <a:endParaRPr lang="ja-JP" altLang="en-US" sz="1600" dirty="0">
              <a:solidFill>
                <a:srgbClr val="ED7D3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9039" y="3635238"/>
            <a:ext cx="2309348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600" dirty="0" smtClean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●果物の摂りすぎに注意</a:t>
            </a:r>
            <a:endParaRPr lang="ja-JP" altLang="en-US" sz="1600" dirty="0">
              <a:solidFill>
                <a:srgbClr val="ED7D3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6613" y="1151537"/>
            <a:ext cx="54931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一人分を基本として必要な人数分の材料を用意しましょう。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お正月料理は魚介類や肉類が多くなりがちです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食物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繊維が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不足しない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ようにきのこ類や海藻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こんにゃく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も上手に使い料理の</a:t>
            </a:r>
            <a:r>
              <a:rPr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2/3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は野菜料理に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しましょう。</a:t>
            </a:r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0563" y="5158529"/>
            <a:ext cx="58592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お正月料理は肉類、魚介類、加工品などのたんぱく質が多くなり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野菜類や乳製品が不足しがちです。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野菜はお浸し、サラダ、煮物など意識して食べましょう。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鍋物は栄養バランスがとれている料理なのでお勧めです。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ただし食べ過ぎは要注意です。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39341" y="3915292"/>
            <a:ext cx="385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食べ過ぎ防止を防ぐために箱で買わずに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少量ずつ買うのも一つの工夫です。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87284" y="2599974"/>
            <a:ext cx="6732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油を使うとエネルギーが高くなります。ノンオイルドレッシング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やフッ素樹脂加工のフライパンを使用して油はごく少量に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抑えましょう。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868681" y="5079572"/>
            <a:ext cx="3214115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600" dirty="0" smtClean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●家に閉じこもらない</a:t>
            </a:r>
            <a:endParaRPr lang="ja-JP" altLang="en-US" sz="1600" dirty="0">
              <a:solidFill>
                <a:srgbClr val="ED7D3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894121" y="5532958"/>
            <a:ext cx="42900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寒いからと家の中に閉じこもらないで、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散歩などまめに外に出る習慣をつけましょう。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また大掃除をしたり、家の中でもできる運動をしましょう。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416" y="1890314"/>
            <a:ext cx="572337" cy="586336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539" y="1862326"/>
            <a:ext cx="638672" cy="638672"/>
          </a:xfrm>
          <a:prstGeom prst="rect">
            <a:avLst/>
          </a:prstGeom>
        </p:spPr>
      </p:pic>
      <p:sp>
        <p:nvSpPr>
          <p:cNvPr id="28" name="テキスト ボックス 27"/>
          <p:cNvSpPr txBox="1"/>
          <p:nvPr/>
        </p:nvSpPr>
        <p:spPr>
          <a:xfrm>
            <a:off x="5652122" y="1031531"/>
            <a:ext cx="3214115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endParaRPr lang="ja-JP" altLang="en-US" sz="1600" dirty="0">
              <a:solidFill>
                <a:srgbClr val="4472C4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876080" y="1276981"/>
            <a:ext cx="5315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おせち料理で砂糖をたくさん使うのでお餅を食べるなら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「あんこ餅」や「きなこ餅」よりも野菜の多い「お雑煮」が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お勧めです。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右矢印 29"/>
          <p:cNvSpPr/>
          <p:nvPr/>
        </p:nvSpPr>
        <p:spPr>
          <a:xfrm>
            <a:off x="9377993" y="2061198"/>
            <a:ext cx="399972" cy="292433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939580" y="2775777"/>
            <a:ext cx="296605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lang="en-US" altLang="ja-JP" sz="1600" dirty="0" smtClean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600" dirty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lang="en-US" altLang="ja-JP" sz="1600" dirty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600" dirty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食のリズムを</a:t>
            </a:r>
            <a:r>
              <a:rPr lang="ja-JP" altLang="en-US" sz="1600" dirty="0" smtClean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乱さず</a:t>
            </a:r>
            <a:r>
              <a:rPr lang="ja-JP" altLang="en-US" sz="1600" dirty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6811577" y="3207131"/>
            <a:ext cx="538042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年末の忙しさや、お正月の朝寝坊で食事のペース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が不規則に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なりがちですが、日常の３食のリズムを乱さないよう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心がけましょう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。食卓やこたつの上にみかんやお菓子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置かない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ようにしましょう。目に付くところには食べ物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置かない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習慣をつけましょう。ダラダラ食べ続けないよう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に注意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しましょう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ja-JP" altLang="en-US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378387" y="50742"/>
            <a:ext cx="654747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2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472C4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年末年始の食事の注意点・過ごし方</a:t>
            </a:r>
            <a:endParaRPr lang="ja-JP" altLang="en-US" sz="3200" b="1" dirty="0">
              <a:ln w="13462">
                <a:solidFill>
                  <a:prstClr val="white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rgbClr val="4472C4"/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855981" y="868270"/>
            <a:ext cx="28216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●お餅を食べ過ぎないために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>
            <a:clrChange>
              <a:clrFrom>
                <a:srgbClr val="FCFFFF"/>
              </a:clrFrom>
              <a:clrTo>
                <a:srgbClr val="FC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380" y="955631"/>
            <a:ext cx="1382501" cy="987501"/>
          </a:xfrm>
          <a:prstGeom prst="rect">
            <a:avLst/>
          </a:prstGeom>
        </p:spPr>
      </p:pic>
      <p:pic>
        <p:nvPicPr>
          <p:cNvPr id="1024" name="図 10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258" y="2548445"/>
            <a:ext cx="669554" cy="674303"/>
          </a:xfrm>
          <a:prstGeom prst="rect">
            <a:avLst/>
          </a:prstGeom>
        </p:spPr>
      </p:pic>
      <p:pic>
        <p:nvPicPr>
          <p:cNvPr id="1025" name="図 1024"/>
          <p:cNvPicPr>
            <a:picLocks noChangeAspect="1"/>
          </p:cNvPicPr>
          <p:nvPr/>
        </p:nvPicPr>
        <p:blipFill>
          <a:blip r:embed="rId6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75929" y="3915292"/>
            <a:ext cx="982184" cy="685714"/>
          </a:xfrm>
          <a:prstGeom prst="rect">
            <a:avLst/>
          </a:prstGeom>
        </p:spPr>
      </p:pic>
      <p:pic>
        <p:nvPicPr>
          <p:cNvPr id="1026" name="図 1025"/>
          <p:cNvPicPr>
            <a:picLocks noChangeAspect="1"/>
          </p:cNvPicPr>
          <p:nvPr/>
        </p:nvPicPr>
        <p:blipFill>
          <a:blip r:embed="rId7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09282" y="3976912"/>
            <a:ext cx="692570" cy="692570"/>
          </a:xfrm>
          <a:prstGeom prst="rect">
            <a:avLst/>
          </a:prstGeom>
        </p:spPr>
      </p:pic>
      <p:sp>
        <p:nvSpPr>
          <p:cNvPr id="37" name="右矢印 36"/>
          <p:cNvSpPr/>
          <p:nvPr/>
        </p:nvSpPr>
        <p:spPr>
          <a:xfrm>
            <a:off x="4991724" y="4111932"/>
            <a:ext cx="399972" cy="292433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029" name="図 1028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91696" y="5517074"/>
            <a:ext cx="1181368" cy="1229697"/>
          </a:xfrm>
          <a:prstGeom prst="rect">
            <a:avLst/>
          </a:prstGeom>
        </p:spPr>
      </p:pic>
      <p:pic>
        <p:nvPicPr>
          <p:cNvPr id="1030" name="図 10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4772" y="2636286"/>
            <a:ext cx="1112014" cy="570845"/>
          </a:xfrm>
          <a:prstGeom prst="rect">
            <a:avLst/>
          </a:prstGeom>
        </p:spPr>
      </p:pic>
      <p:sp>
        <p:nvSpPr>
          <p:cNvPr id="1031" name="テキスト ボックス 1030"/>
          <p:cNvSpPr txBox="1"/>
          <p:nvPr/>
        </p:nvSpPr>
        <p:spPr>
          <a:xfrm>
            <a:off x="11184157" y="2073546"/>
            <a:ext cx="7802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dirty="0" smtClean="0">
                <a:solidFill>
                  <a:srgbClr val="FF0000"/>
                </a:solidFill>
              </a:rPr>
              <a:t>✕</a:t>
            </a:r>
            <a:endParaRPr lang="ja-JP" altLang="en-US" sz="5400" dirty="0">
              <a:solidFill>
                <a:srgbClr val="FF0000"/>
              </a:solidFill>
            </a:endParaRPr>
          </a:p>
        </p:txBody>
      </p:sp>
      <p:pic>
        <p:nvPicPr>
          <p:cNvPr id="1032" name="図 103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8867" y="5149481"/>
            <a:ext cx="708293" cy="1132630"/>
          </a:xfrm>
          <a:prstGeom prst="rect">
            <a:avLst/>
          </a:prstGeom>
        </p:spPr>
      </p:pic>
      <p:pic>
        <p:nvPicPr>
          <p:cNvPr id="1036" name="図 1035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43911" y="4911253"/>
            <a:ext cx="808135" cy="804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977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333</Words>
  <Application>Microsoft Office PowerPoint</Application>
  <PresentationFormat>ワイド画面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HGP創英角ﾎﾟｯﾌﾟ体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Harada-rd</dc:creator>
  <cp:lastModifiedBy>Harada-rd</cp:lastModifiedBy>
  <cp:revision>82</cp:revision>
  <dcterms:created xsi:type="dcterms:W3CDTF">2020-06-12T02:52:01Z</dcterms:created>
  <dcterms:modified xsi:type="dcterms:W3CDTF">2022-03-11T03:13:20Z</dcterms:modified>
</cp:coreProperties>
</file>