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7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6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5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9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4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95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9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85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87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96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/>
          <p:cNvGrpSpPr/>
          <p:nvPr/>
        </p:nvGrpSpPr>
        <p:grpSpPr>
          <a:xfrm>
            <a:off x="6340272" y="5420722"/>
            <a:ext cx="5283200" cy="1023718"/>
            <a:chOff x="827179" y="2627914"/>
            <a:chExt cx="5393678" cy="1184989"/>
          </a:xfrm>
        </p:grpSpPr>
        <p:sp>
          <p:nvSpPr>
            <p:cNvPr id="4" name="円/楕円 3"/>
            <p:cNvSpPr/>
            <p:nvPr/>
          </p:nvSpPr>
          <p:spPr>
            <a:xfrm>
              <a:off x="5059144" y="2951540"/>
              <a:ext cx="1006277" cy="828000"/>
            </a:xfrm>
            <a:prstGeom prst="ellipse">
              <a:avLst/>
            </a:prstGeom>
            <a:solidFill>
              <a:srgbClr val="F9BEB9"/>
            </a:solidFill>
            <a:ln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　</a:t>
              </a:r>
              <a:endParaRPr kumimoji="1" lang="ja-JP" altLang="en-US" dirty="0"/>
            </a:p>
          </p:txBody>
        </p: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2889" y="3033457"/>
              <a:ext cx="778786" cy="642345"/>
            </a:xfrm>
            <a:prstGeom prst="rect">
              <a:avLst/>
            </a:prstGeom>
          </p:spPr>
        </p:pic>
        <p:grpSp>
          <p:nvGrpSpPr>
            <p:cNvPr id="6" name="グループ化 5"/>
            <p:cNvGrpSpPr/>
            <p:nvPr/>
          </p:nvGrpSpPr>
          <p:grpSpPr>
            <a:xfrm>
              <a:off x="1236741" y="2915444"/>
              <a:ext cx="1008000" cy="897459"/>
              <a:chOff x="1236741" y="2915444"/>
              <a:chExt cx="1008000" cy="897459"/>
            </a:xfrm>
          </p:grpSpPr>
          <p:sp>
            <p:nvSpPr>
              <p:cNvPr id="7" name="円/楕円 6"/>
              <p:cNvSpPr/>
              <p:nvPr/>
            </p:nvSpPr>
            <p:spPr>
              <a:xfrm>
                <a:off x="1236741" y="2951540"/>
                <a:ext cx="1008000" cy="8280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8" name="グループ化 7"/>
              <p:cNvGrpSpPr/>
              <p:nvPr/>
            </p:nvGrpSpPr>
            <p:grpSpPr>
              <a:xfrm>
                <a:off x="1392548" y="2915444"/>
                <a:ext cx="771185" cy="897459"/>
                <a:chOff x="1392548" y="2915444"/>
                <a:chExt cx="771185" cy="897459"/>
              </a:xfrm>
            </p:grpSpPr>
            <p:grpSp>
              <p:nvGrpSpPr>
                <p:cNvPr id="9" name="グループ化 8"/>
                <p:cNvGrpSpPr/>
                <p:nvPr/>
              </p:nvGrpSpPr>
              <p:grpSpPr>
                <a:xfrm>
                  <a:off x="1392548" y="2915444"/>
                  <a:ext cx="720000" cy="539305"/>
                  <a:chOff x="3493584" y="4265520"/>
                  <a:chExt cx="720000" cy="539305"/>
                </a:xfrm>
              </p:grpSpPr>
              <p:sp>
                <p:nvSpPr>
                  <p:cNvPr id="13" name="円/楕円 12"/>
                  <p:cNvSpPr/>
                  <p:nvPr/>
                </p:nvSpPr>
                <p:spPr>
                  <a:xfrm>
                    <a:off x="3637560" y="4390444"/>
                    <a:ext cx="432048" cy="277192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solidFill>
                      <a:schemeClr val="bg1">
                        <a:lumMod val="9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pic>
                <p:nvPicPr>
                  <p:cNvPr id="14" name="図 13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duotone>
                      <a:prstClr val="black"/>
                      <a:schemeClr val="bg1">
                        <a:tint val="45000"/>
                        <a:satMod val="400000"/>
                      </a:schemeClr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493584" y="4265520"/>
                    <a:ext cx="720000" cy="539305"/>
                  </a:xfrm>
                  <a:prstGeom prst="ellipse">
                    <a:avLst/>
                  </a:prstGeom>
                  <a:ln>
                    <a:noFill/>
                  </a:ln>
                </p:spPr>
              </p:pic>
            </p:grpSp>
            <p:grpSp>
              <p:nvGrpSpPr>
                <p:cNvPr id="10" name="グループ化 9"/>
                <p:cNvGrpSpPr/>
                <p:nvPr/>
              </p:nvGrpSpPr>
              <p:grpSpPr>
                <a:xfrm>
                  <a:off x="1443733" y="3273598"/>
                  <a:ext cx="720000" cy="539305"/>
                  <a:chOff x="3493584" y="4265520"/>
                  <a:chExt cx="720000" cy="539305"/>
                </a:xfrm>
              </p:grpSpPr>
              <p:sp>
                <p:nvSpPr>
                  <p:cNvPr id="11" name="円/楕円 10"/>
                  <p:cNvSpPr/>
                  <p:nvPr/>
                </p:nvSpPr>
                <p:spPr>
                  <a:xfrm>
                    <a:off x="3637560" y="4390444"/>
                    <a:ext cx="432048" cy="277192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solidFill>
                      <a:schemeClr val="bg1">
                        <a:lumMod val="9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pic>
                <p:nvPicPr>
                  <p:cNvPr id="12" name="図 11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duotone>
                      <a:prstClr val="black"/>
                      <a:schemeClr val="bg1">
                        <a:tint val="45000"/>
                        <a:satMod val="400000"/>
                      </a:schemeClr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493584" y="4265520"/>
                    <a:ext cx="720000" cy="539305"/>
                  </a:xfrm>
                  <a:prstGeom prst="ellipse">
                    <a:avLst/>
                  </a:prstGeom>
                  <a:ln>
                    <a:noFill/>
                  </a:ln>
                </p:spPr>
              </p:pic>
            </p:grpSp>
          </p:grpSp>
        </p:grpSp>
        <p:sp>
          <p:nvSpPr>
            <p:cNvPr id="15" name="テキスト ボックス 14"/>
            <p:cNvSpPr txBox="1"/>
            <p:nvPr/>
          </p:nvSpPr>
          <p:spPr>
            <a:xfrm>
              <a:off x="2381068" y="2962990"/>
              <a:ext cx="5538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 smtClean="0"/>
                <a:t>＝</a:t>
              </a:r>
              <a:endParaRPr kumimoji="1" lang="ja-JP" altLang="en-US" sz="3600" b="1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233837" y="2930043"/>
              <a:ext cx="5538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 smtClean="0"/>
                <a:t>＝</a:t>
              </a:r>
              <a:endParaRPr kumimoji="1" lang="ja-JP" altLang="en-US" sz="3600" b="1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27179" y="2647000"/>
              <a:ext cx="2107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丸もち２個（約</a:t>
              </a:r>
              <a:r>
                <a:rPr lang="en-US" altLang="ja-JP" sz="1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70</a:t>
              </a:r>
              <a:r>
                <a:rPr lang="ja-JP" altLang="en-US" sz="1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ｇ）</a:t>
              </a:r>
              <a:endParaRPr kumimoji="1" lang="ja-JP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903706" y="2627914"/>
              <a:ext cx="131715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ごはん</a:t>
              </a:r>
              <a:r>
                <a:rPr lang="en-US" altLang="ja-JP" sz="1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100</a:t>
              </a:r>
              <a:r>
                <a:rPr lang="ja-JP" altLang="en-US" sz="1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ｇ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241002" y="2993164"/>
              <a:ext cx="971853" cy="7560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>
                  <a:rot lat="0" lon="21599983" rev="0"/>
                </a:camera>
                <a:lightRig rig="threePt" dir="t"/>
              </a:scene3d>
              <a:sp3d/>
            </a:bodyPr>
            <a:lstStyle/>
            <a:p>
              <a:pPr algn="ctr"/>
              <a:r>
                <a:rPr kumimoji="1" lang="ja-JP" altLang="en-US" sz="2800" dirty="0" smtClean="0">
                  <a:solidFill>
                    <a:srgbClr val="FF0000"/>
                  </a:solidFill>
                </a:rPr>
                <a:t>１６０</a:t>
              </a:r>
              <a:endParaRPr kumimoji="1" lang="en-US" altLang="ja-JP" sz="2800" dirty="0" smtClean="0">
                <a:solidFill>
                  <a:srgbClr val="FF0000"/>
                </a:solidFill>
              </a:endParaRPr>
            </a:p>
            <a:p>
              <a:pPr algn="ctr"/>
              <a:r>
                <a:rPr kumimoji="1" lang="ja-JP" altLang="en-US" sz="1600" dirty="0" smtClean="0"/>
                <a:t>ｋｃａｌ</a:t>
              </a:r>
              <a:endParaRPr kumimoji="1" lang="ja-JP" altLang="en-US" sz="1600" dirty="0"/>
            </a:p>
          </p:txBody>
        </p:sp>
      </p:grpSp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39" y="210455"/>
            <a:ext cx="2275960" cy="2275960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2331799" y="916755"/>
            <a:ext cx="96628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「おせち料理」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の見て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いくと、野菜が使われているの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は、なますやお煮しめ程度。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おせち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料理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だけを食べていると「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野菜不足」の状態になってしまいます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。おせち料理以外のお野菜料理を用意して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野菜不足を解消しましょう。</a:t>
            </a:r>
            <a:endParaRPr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また、おせち料理は作り置き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のおかずであるという性質上、味付けを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濃くして作られます。その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ため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、塩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や砂糖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通常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の料理よりも多めに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使われるので「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食塩過多」「糖分過多」になりやすいため、注意が必要です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。おせち以外の料理は薄味を意識しましょう。</a:t>
            </a:r>
            <a:endParaRPr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714172" y="2779280"/>
            <a:ext cx="11252200" cy="1954674"/>
            <a:chOff x="203200" y="2260806"/>
            <a:chExt cx="11252200" cy="1954674"/>
          </a:xfrm>
        </p:grpSpPr>
        <p:sp>
          <p:nvSpPr>
            <p:cNvPr id="28" name="正方形/長方形 27"/>
            <p:cNvSpPr/>
            <p:nvPr/>
          </p:nvSpPr>
          <p:spPr>
            <a:xfrm>
              <a:off x="203200" y="2260806"/>
              <a:ext cx="11252200" cy="195467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456326" y="2317661"/>
              <a:ext cx="10999074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黒豆　　　 ・・・黒く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日焼けするほどマメに働けるように、無病息災を願ったものです。</a:t>
              </a:r>
            </a:p>
            <a:p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昆布巻き ・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・・</a:t>
              </a:r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昆布巻き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の「こぶ」とは、「喜ぶ（よろこぶ）」と語呂合わせがされており、縁起物としておせち料理に加えられています</a:t>
              </a:r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。</a:t>
              </a:r>
              <a:endParaRPr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田作り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 </a:t>
              </a:r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  　・・・田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の肥料に乾燥したカタクチイワシが使われていたことから、五穀豊穣を願ったものです。</a:t>
              </a:r>
            </a:p>
            <a:p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数の</a:t>
              </a:r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子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 </a:t>
              </a:r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   ・・・ニシン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は二親に通じ、卵の数が多いことから、子宝と子孫繁栄を祈るものです。</a:t>
              </a:r>
            </a:p>
            <a:p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栗</a:t>
              </a:r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きんとん・・・</a:t>
              </a:r>
              <a:r>
                <a:rPr lang="ja-JP" altLang="en-US" sz="1600" dirty="0" err="1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きん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とんとは金色の団子という意味で、豊かな</a:t>
              </a:r>
              <a:r>
                <a:rPr lang="en-US" altLang="ja-JP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1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年を願ったものです。</a:t>
              </a:r>
            </a:p>
            <a:p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えび　　　　・・・姿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が丸く曲がっていることから、腰が曲がるまで長生きできる</a:t>
              </a:r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よう祈願したものです。</a:t>
              </a:r>
              <a:endPara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紅白かまぼこ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・・・</a:t>
              </a:r>
              <a:r>
                <a:rPr lang="ja-JP" altLang="en-US" sz="1600" dirty="0" err="1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かまぼ</a:t>
              </a:r>
              <a:r>
                <a:rPr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この</a:t>
              </a:r>
              <a:r>
                <a:rPr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形が初日の出の形に似ていることから、おめでたい象徴としておせちに用いられています。 </a:t>
              </a: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166105" y="7273"/>
            <a:ext cx="3204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accent2"/>
                </a:solidFill>
              </a:rPr>
              <a:t>お正月の過ごし方</a:t>
            </a:r>
            <a:endParaRPr kumimoji="1" lang="ja-JP" altLang="en-US" sz="2800" dirty="0">
              <a:solidFill>
                <a:schemeClr val="accent2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64193" y="2341066"/>
            <a:ext cx="3204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おせち料理の意味</a:t>
            </a:r>
            <a:endParaRPr kumimoji="1" lang="ja-JP" altLang="en-US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14172" y="4845140"/>
            <a:ext cx="114386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年末年始には、食べ過ぎと運動不足が重なり、体重を増やす人が多く出て</a:t>
            </a:r>
            <a:r>
              <a:rPr lang="ja-JP" altLang="en-US" sz="1600" dirty="0" smtClean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きます。年末年始も規則正しい生活を送りましょう</a:t>
            </a:r>
            <a:endParaRPr lang="en-US" altLang="ja-JP" sz="1600" dirty="0" smtClean="0">
              <a:solidFill>
                <a:schemeClr val="accent5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41912" y="597589"/>
            <a:ext cx="3204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おせち料理</a:t>
            </a:r>
            <a:endParaRPr kumimoji="1" lang="ja-JP" altLang="en-US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746127" y="5642873"/>
            <a:ext cx="65300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●食べ過ぎ・飲みすぎに注意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●</a:t>
            </a:r>
            <a:r>
              <a:rPr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</a:t>
            </a:r>
            <a:r>
              <a:rPr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回は外に出て体を動かす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●食べ物を出しっぱなしにしない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●おもちの食べ過ぎにも注意・・丸もち</a:t>
            </a:r>
            <a:r>
              <a:rPr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個でご飯</a:t>
            </a:r>
            <a:r>
              <a:rPr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杯と同じカロリーです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1480125" y="5308086"/>
            <a:ext cx="1693289" cy="342307"/>
            <a:chOff x="1480125" y="5308086"/>
            <a:chExt cx="1693289" cy="342307"/>
          </a:xfrm>
        </p:grpSpPr>
        <p:sp>
          <p:nvSpPr>
            <p:cNvPr id="36" name="円/楕円 35"/>
            <p:cNvSpPr/>
            <p:nvPr/>
          </p:nvSpPr>
          <p:spPr>
            <a:xfrm>
              <a:off x="1480125" y="5315606"/>
              <a:ext cx="1693289" cy="33478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559180" y="5308086"/>
              <a:ext cx="15351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気を付けたい点</a:t>
              </a:r>
              <a:endParaRPr kumimoji="1"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39" name="図 3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3094" y="5357038"/>
            <a:ext cx="466266" cy="88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3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216</Words>
  <Application>Microsoft Office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HGPｺﾞｼｯｸM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1</cp:revision>
  <dcterms:created xsi:type="dcterms:W3CDTF">2021-12-16T02:49:58Z</dcterms:created>
  <dcterms:modified xsi:type="dcterms:W3CDTF">2021-12-16T02:51:20Z</dcterms:modified>
</cp:coreProperties>
</file>