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77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56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95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9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74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95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60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6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89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85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87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96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843655" y="215200"/>
            <a:ext cx="2131507" cy="971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716" dirty="0">
                <a:solidFill>
                  <a:srgbClr val="ED7D31">
                    <a:lumMod val="75000"/>
                  </a:srgbClr>
                </a:solidFill>
              </a:rPr>
              <a:t>大豆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54161" y="1332195"/>
            <a:ext cx="9171636" cy="243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5" dirty="0">
                <a:solidFill>
                  <a:prstClr val="black"/>
                </a:solidFill>
              </a:rPr>
              <a:t>たんぱく質、脂質、ビタミン</a:t>
            </a:r>
            <a:r>
              <a:rPr lang="en-US" altLang="ja-JP" sz="1905" dirty="0">
                <a:solidFill>
                  <a:prstClr val="black"/>
                </a:solidFill>
              </a:rPr>
              <a:t>B</a:t>
            </a:r>
            <a:r>
              <a:rPr lang="ja-JP" altLang="en-US" sz="1905" dirty="0">
                <a:solidFill>
                  <a:prstClr val="black"/>
                </a:solidFill>
              </a:rPr>
              <a:t>群が多いなど、その栄養の豊かさから「畑の肉」と呼ばれている栄養食品です。動脈硬化予防や肥満をコントロールする働きがあります。大豆の脂質の多くはリノール酸で、ｺﾚｽﾃﾛｰﾙを洗い流す作用があり、脂肪異常症の予防に有効です。</a:t>
            </a:r>
            <a:endParaRPr lang="en-US" altLang="ja-JP" sz="1905" dirty="0">
              <a:solidFill>
                <a:prstClr val="black"/>
              </a:solidFill>
            </a:endParaRPr>
          </a:p>
          <a:p>
            <a:r>
              <a:rPr lang="ja-JP" altLang="en-US" sz="1905" dirty="0">
                <a:solidFill>
                  <a:prstClr val="black"/>
                </a:solidFill>
              </a:rPr>
              <a:t>注目されている栄養素は大豆サポニンとレシチンです。前者は、血管にこびりついたｺﾚｽﾃﾛｰﾙや中性脂肪を洗い流す作用があり、高血圧・動脈硬化・認知症などの予防に役立ちます。</a:t>
            </a:r>
            <a:endParaRPr lang="en-US" altLang="ja-JP" sz="1905" dirty="0">
              <a:solidFill>
                <a:prstClr val="black"/>
              </a:solidFill>
            </a:endParaRPr>
          </a:p>
          <a:p>
            <a:r>
              <a:rPr lang="ja-JP" altLang="en-US" sz="1905" dirty="0">
                <a:solidFill>
                  <a:prstClr val="black"/>
                </a:solidFill>
              </a:rPr>
              <a:t>また、大豆には、ビフィズス菌のえさとなり、腸内の善玉菌を増やすオリゴ糖も含まれており、便秘解消にも効果的です。</a:t>
            </a:r>
          </a:p>
        </p:txBody>
      </p:sp>
      <p:pic>
        <p:nvPicPr>
          <p:cNvPr id="1026" name="Picture 2" descr="ã¯ãªãã¯ããã¨æ°ããã¦ã£ã³ãã¦ã§éãã¾ã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08" r="3804" b="13008"/>
          <a:stretch/>
        </p:blipFill>
        <p:spPr bwMode="auto">
          <a:xfrm>
            <a:off x="6897915" y="159924"/>
            <a:ext cx="1870584" cy="1172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角丸四角形 5"/>
          <p:cNvSpPr/>
          <p:nvPr/>
        </p:nvSpPr>
        <p:spPr>
          <a:xfrm>
            <a:off x="1441436" y="4037569"/>
            <a:ext cx="4140045" cy="21887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15" dirty="0">
              <a:solidFill>
                <a:prstClr val="white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59282" y="4523265"/>
            <a:ext cx="3904351" cy="1529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34" b="1" dirty="0">
                <a:solidFill>
                  <a:prstClr val="black"/>
                </a:solidFill>
              </a:rPr>
              <a:t>栄養成分がたっぷりですが消化しにくいのが難点。</a:t>
            </a:r>
            <a:endParaRPr lang="en-US" altLang="ja-JP" sz="1334" b="1" dirty="0">
              <a:solidFill>
                <a:prstClr val="black"/>
              </a:solidFill>
            </a:endParaRPr>
          </a:p>
          <a:p>
            <a:r>
              <a:rPr lang="ja-JP" altLang="en-US" sz="1334" b="1" dirty="0">
                <a:solidFill>
                  <a:prstClr val="black"/>
                </a:solidFill>
              </a:rPr>
              <a:t>これは生の大豆の中に、消化酵素の働きを阻害する物質がふくまれているからです。加熱していくうちにその物質はなくなるので、しっかりと加熱するのが消化をよくし、おいしく優れた栄養をとるポイント。</a:t>
            </a:r>
            <a:endParaRPr lang="en-US" altLang="ja-JP" sz="1334" b="1" dirty="0">
              <a:solidFill>
                <a:prstClr val="black"/>
              </a:solidFill>
            </a:endParaRPr>
          </a:p>
          <a:p>
            <a:r>
              <a:rPr lang="ja-JP" altLang="en-US" sz="1334" b="1" dirty="0">
                <a:solidFill>
                  <a:prstClr val="black"/>
                </a:solidFill>
              </a:rPr>
              <a:t>なべの底にたけのこの皮や笹の葉を敷くか、昆布や野菜と一緒に煮ると火を均一に回せます</a:t>
            </a:r>
          </a:p>
        </p:txBody>
      </p:sp>
      <p:sp>
        <p:nvSpPr>
          <p:cNvPr id="8" name="円/楕円 7"/>
          <p:cNvSpPr/>
          <p:nvPr/>
        </p:nvSpPr>
        <p:spPr>
          <a:xfrm>
            <a:off x="1312488" y="923997"/>
            <a:ext cx="358668" cy="348420"/>
          </a:xfrm>
          <a:prstGeom prst="ellipse">
            <a:avLst/>
          </a:prstGeom>
          <a:solidFill>
            <a:srgbClr val="E1914F"/>
          </a:solidFill>
          <a:ln>
            <a:solidFill>
              <a:srgbClr val="E191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15" dirty="0">
                <a:solidFill>
                  <a:prstClr val="white"/>
                </a:solidFill>
              </a:rPr>
              <a:t>栄</a:t>
            </a:r>
          </a:p>
        </p:txBody>
      </p:sp>
      <p:sp>
        <p:nvSpPr>
          <p:cNvPr id="10" name="円/楕円 9"/>
          <p:cNvSpPr/>
          <p:nvPr/>
        </p:nvSpPr>
        <p:spPr>
          <a:xfrm>
            <a:off x="1671157" y="923996"/>
            <a:ext cx="358668" cy="348420"/>
          </a:xfrm>
          <a:prstGeom prst="ellipse">
            <a:avLst/>
          </a:prstGeom>
          <a:solidFill>
            <a:srgbClr val="E1914F"/>
          </a:solidFill>
          <a:ln>
            <a:solidFill>
              <a:srgbClr val="E191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15" dirty="0">
                <a:solidFill>
                  <a:prstClr val="white"/>
                </a:solidFill>
              </a:rPr>
              <a:t>養</a:t>
            </a:r>
          </a:p>
        </p:txBody>
      </p:sp>
      <p:sp>
        <p:nvSpPr>
          <p:cNvPr id="11" name="円/楕円 10"/>
          <p:cNvSpPr/>
          <p:nvPr/>
        </p:nvSpPr>
        <p:spPr>
          <a:xfrm>
            <a:off x="2360309" y="925385"/>
            <a:ext cx="358668" cy="348420"/>
          </a:xfrm>
          <a:prstGeom prst="ellipse">
            <a:avLst/>
          </a:prstGeom>
          <a:solidFill>
            <a:srgbClr val="E1914F"/>
          </a:solidFill>
          <a:ln>
            <a:solidFill>
              <a:srgbClr val="E191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15" dirty="0">
                <a:solidFill>
                  <a:prstClr val="white"/>
                </a:solidFill>
              </a:rPr>
              <a:t>薬</a:t>
            </a:r>
          </a:p>
        </p:txBody>
      </p:sp>
      <p:sp>
        <p:nvSpPr>
          <p:cNvPr id="12" name="円/楕円 11"/>
          <p:cNvSpPr/>
          <p:nvPr/>
        </p:nvSpPr>
        <p:spPr>
          <a:xfrm>
            <a:off x="2718976" y="917164"/>
            <a:ext cx="358668" cy="348420"/>
          </a:xfrm>
          <a:prstGeom prst="ellipse">
            <a:avLst/>
          </a:prstGeom>
          <a:solidFill>
            <a:srgbClr val="E1914F"/>
          </a:solidFill>
          <a:ln>
            <a:solidFill>
              <a:srgbClr val="E191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15" dirty="0">
                <a:solidFill>
                  <a:prstClr val="white"/>
                </a:solidFill>
              </a:rPr>
              <a:t>効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22533" y="922295"/>
            <a:ext cx="330484" cy="356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15" dirty="0">
                <a:solidFill>
                  <a:prstClr val="black"/>
                </a:solidFill>
              </a:rPr>
              <a:t>と</a:t>
            </a: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834" y="4112112"/>
            <a:ext cx="451397" cy="411152"/>
          </a:xfrm>
          <a:prstGeom prst="rect">
            <a:avLst/>
          </a:prstGeom>
        </p:spPr>
      </p:pic>
      <p:sp>
        <p:nvSpPr>
          <p:cNvPr id="13" name="角丸四角形 12"/>
          <p:cNvSpPr/>
          <p:nvPr/>
        </p:nvSpPr>
        <p:spPr>
          <a:xfrm>
            <a:off x="6452529" y="4317688"/>
            <a:ext cx="4160542" cy="142840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15">
              <a:solidFill>
                <a:prstClr val="white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87774" y="4171442"/>
            <a:ext cx="2595424" cy="356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15" dirty="0">
                <a:solidFill>
                  <a:srgbClr val="70AD47">
                    <a:lumMod val="50000"/>
                  </a:srgbClr>
                </a:solidFill>
              </a:rPr>
              <a:t>調理のポイント</a:t>
            </a:r>
          </a:p>
        </p:txBody>
      </p:sp>
      <p:grpSp>
        <p:nvGrpSpPr>
          <p:cNvPr id="19" name="グループ化 18"/>
          <p:cNvGrpSpPr/>
          <p:nvPr/>
        </p:nvGrpSpPr>
        <p:grpSpPr>
          <a:xfrm>
            <a:off x="6547321" y="4368072"/>
            <a:ext cx="3970960" cy="1277340"/>
            <a:chOff x="5693482" y="4324737"/>
            <a:chExt cx="4168589" cy="1340912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5693482" y="4706598"/>
              <a:ext cx="4168589" cy="959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34" b="1" dirty="0">
                  <a:solidFill>
                    <a:prstClr val="black"/>
                  </a:solidFill>
                </a:rPr>
                <a:t>不足する栄養素は</a:t>
              </a:r>
              <a:r>
                <a:rPr lang="en-US" altLang="ja-JP" sz="1334" b="1" dirty="0">
                  <a:solidFill>
                    <a:prstClr val="black"/>
                  </a:solidFill>
                </a:rPr>
                <a:t>β-</a:t>
              </a:r>
              <a:r>
                <a:rPr lang="ja-JP" altLang="en-US" sz="1334" b="1" dirty="0">
                  <a:solidFill>
                    <a:prstClr val="black"/>
                  </a:solidFill>
                </a:rPr>
                <a:t>カロテン・ビタミン</a:t>
              </a:r>
              <a:r>
                <a:rPr lang="en-US" altLang="ja-JP" sz="1334" b="1" dirty="0">
                  <a:solidFill>
                    <a:prstClr val="black"/>
                  </a:solidFill>
                </a:rPr>
                <a:t>C</a:t>
              </a:r>
              <a:r>
                <a:rPr lang="ja-JP" altLang="en-US" sz="1334" b="1" dirty="0">
                  <a:solidFill>
                    <a:prstClr val="black"/>
                  </a:solidFill>
                </a:rPr>
                <a:t>です。いずれも緑黄色野菜、柑橘類など果物に豊富に含まれます。青魚・いか・たこ・かになどを使った主菜にして、副菜を大豆料理にすれば、老化防止に効果的です。</a:t>
              </a:r>
              <a:endParaRPr lang="en-US" altLang="ja-JP" sz="1334" b="1" dirty="0">
                <a:solidFill>
                  <a:prstClr val="black"/>
                </a:solidFill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529891" y="4324737"/>
              <a:ext cx="2646382" cy="373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715" dirty="0">
                  <a:solidFill>
                    <a:srgbClr val="ED7D31"/>
                  </a:solidFill>
                </a:rPr>
                <a:t>効果的な組み合わせ</a:t>
              </a:r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8696765" y="6553142"/>
            <a:ext cx="2121261" cy="26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43" dirty="0">
                <a:solidFill>
                  <a:prstClr val="black"/>
                </a:solidFill>
              </a:rPr>
              <a:t>食べもの栄養辞典より</a:t>
            </a:r>
          </a:p>
        </p:txBody>
      </p:sp>
    </p:spTree>
    <p:extLst>
      <p:ext uri="{BB962C8B-B14F-4D97-AF65-F5344CB8AC3E}">
        <p14:creationId xmlns:p14="http://schemas.microsoft.com/office/powerpoint/2010/main" val="1825154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299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Harada-rd</dc:creator>
  <cp:lastModifiedBy>Harada-rd</cp:lastModifiedBy>
  <cp:revision>2</cp:revision>
  <dcterms:created xsi:type="dcterms:W3CDTF">2021-12-16T02:49:58Z</dcterms:created>
  <dcterms:modified xsi:type="dcterms:W3CDTF">2021-12-16T03:09:34Z</dcterms:modified>
</cp:coreProperties>
</file>