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9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9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176462" y="2279813"/>
            <a:ext cx="5111750" cy="20787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68500" y="528156"/>
            <a:ext cx="797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ja-JP" altLang="en-US" sz="2400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2600" y="312866"/>
            <a:ext cx="400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朝・昼・夕　３食食べるのはなぜ？</a:t>
            </a:r>
            <a:endParaRPr lang="ja-JP" altLang="en-US" sz="20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987521"/>
            <a:ext cx="468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同じ摂取エネルギーを３食に分けて食べるのと、１食または２食で食べるのでは・・・１食・２食の方が太ります。１日３食をしっかり食べましょう。</a:t>
            </a:r>
            <a:endParaRPr lang="ja-JP" altLang="en-US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4112" y="2279813"/>
            <a:ext cx="48133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胃を長時間空腹状態にしておくと、それだけ吸収率が良くなり、また、次の食べ物が胃に入ってくるまでの間に、たんぱく質がエネルギー源として皮下脂肪に蓄えられます。</a:t>
            </a:r>
            <a:endParaRPr lang="en-US" altLang="ja-JP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朝食を抜くと、昼食に高カロリーのものを選んだり、大盛りにしたりしがちになります。</a:t>
            </a:r>
            <a:endParaRPr lang="en-US" altLang="ja-JP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dirty="0" smtClean="0">
              <a:solidFill>
                <a:prstClr val="black"/>
              </a:solidFill>
            </a:endParaRPr>
          </a:p>
          <a:p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1026" name="Picture 2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4" y="4633828"/>
            <a:ext cx="2028826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09" t="180" r="7292" b="4820"/>
          <a:stretch/>
        </p:blipFill>
        <p:spPr bwMode="auto">
          <a:xfrm>
            <a:off x="2938713" y="4728995"/>
            <a:ext cx="739274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" t="5717" r="55834" b="6783"/>
          <a:stretch/>
        </p:blipFill>
        <p:spPr bwMode="auto">
          <a:xfrm>
            <a:off x="4448198" y="4799753"/>
            <a:ext cx="827314" cy="19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3756693" y="5274424"/>
            <a:ext cx="612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prstClr val="black"/>
                </a:solidFill>
              </a:rPr>
              <a:t>＜</a:t>
            </a:r>
            <a:endParaRPr lang="ja-JP" altLang="en-US" sz="2800" b="1" dirty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71900" y="5764953"/>
            <a:ext cx="72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体重</a:t>
            </a:r>
            <a:endParaRPr lang="ja-JP" altLang="en-US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30762" y="4477433"/>
            <a:ext cx="10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１日３食</a:t>
            </a:r>
            <a:endParaRPr lang="ja-JP" altLang="en-US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32300" y="4445039"/>
            <a:ext cx="111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１日２食</a:t>
            </a:r>
            <a:endParaRPr lang="ja-JP" altLang="en-US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5918200" y="744056"/>
            <a:ext cx="101600" cy="58853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019800" y="295532"/>
            <a:ext cx="599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朝食もただ食べるだけではなく、バランスを意識しましょう</a:t>
            </a:r>
            <a:endParaRPr lang="ja-JP" altLang="en-US" sz="20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769100" y="1825891"/>
            <a:ext cx="4114800" cy="279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ビタミンＣを多く含む主な食材</a:t>
            </a:r>
            <a:endParaRPr lang="ja-JP" altLang="en-US" sz="16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1030" name="Picture 6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737" b="49155"/>
          <a:stretch/>
        </p:blipFill>
        <p:spPr bwMode="auto">
          <a:xfrm>
            <a:off x="9486900" y="5036249"/>
            <a:ext cx="1823504" cy="146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1" t="53341" r="1105" b="716"/>
          <a:stretch/>
        </p:blipFill>
        <p:spPr bwMode="auto">
          <a:xfrm>
            <a:off x="6637124" y="5141017"/>
            <a:ext cx="1855680" cy="136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角丸四角形 30"/>
          <p:cNvSpPr/>
          <p:nvPr/>
        </p:nvSpPr>
        <p:spPr>
          <a:xfrm>
            <a:off x="6887955" y="3394858"/>
            <a:ext cx="4114800" cy="279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たんぱく質を多く含む主な食材</a:t>
            </a:r>
            <a:endParaRPr lang="ja-JP" altLang="en-US" sz="16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1046" name="Picture 22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528" y="3773287"/>
            <a:ext cx="708025" cy="59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929" y="3766388"/>
            <a:ext cx="940095" cy="705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129" y="3915481"/>
            <a:ext cx="720725" cy="38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091" y="3837402"/>
            <a:ext cx="720725" cy="54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5970055" y="860101"/>
            <a:ext cx="6221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炭水化物だけではなく（ご飯だけ、パンだけにならないように）体内に蓄えの少ない</a:t>
            </a:r>
            <a:r>
              <a:rPr lang="en-US" altLang="ja-JP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『</a:t>
            </a:r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ビタミンＣ</a:t>
            </a:r>
            <a:r>
              <a:rPr lang="en-US" altLang="ja-JP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』</a:t>
            </a:r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と身体の血や肉となる</a:t>
            </a:r>
            <a:r>
              <a:rPr lang="en-US" altLang="ja-JP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『</a:t>
            </a:r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たんぱく質</a:t>
            </a:r>
            <a:r>
              <a:rPr lang="en-US" altLang="ja-JP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』</a:t>
            </a:r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をしっかり食べましょう</a:t>
            </a:r>
            <a:endParaRPr lang="ja-JP" altLang="en-US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pSp>
        <p:nvGrpSpPr>
          <p:cNvPr id="1037" name="グループ化 1036"/>
          <p:cNvGrpSpPr/>
          <p:nvPr/>
        </p:nvGrpSpPr>
        <p:grpSpPr>
          <a:xfrm>
            <a:off x="6287555" y="2252364"/>
            <a:ext cx="5442486" cy="879882"/>
            <a:chOff x="6058955" y="2252364"/>
            <a:chExt cx="5442486" cy="879882"/>
          </a:xfrm>
        </p:grpSpPr>
        <p:pic>
          <p:nvPicPr>
            <p:cNvPr id="1032" name="Picture 8" descr="ã¯ãªãã¯ããã¨æ°ããã¦ã£ã³ãã¦ã§éãã¾ã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7336" y="2252364"/>
              <a:ext cx="641848" cy="641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ã¯ãªãã¯ããã¨æ°ããã¦ã£ã³ãã¦ã§éãã¾ã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3259" y="2298820"/>
              <a:ext cx="548936" cy="5489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ã¯ãªãã¯ããã¨æ°ããã¦ã£ã³ãã¦ã§éãã¾ã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8113" y="2334468"/>
              <a:ext cx="528766" cy="5287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ã¯ãªãã¯ããã¨æ°ããã¦ã£ã³ãã¦ã§éãã¾ã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5927" y="2283456"/>
              <a:ext cx="597849" cy="5978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ã¯ãªãã¯ããã¨æ°ããã¦ã£ã³ãã¦ã§éãã¾ã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3815" y="2360740"/>
              <a:ext cx="504825" cy="50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ã¯ãªãã¯ããã¨æ°ããã¦ã£ã³ãã¦ã§éãã¾ã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63129" y="2354477"/>
              <a:ext cx="568325" cy="568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ã¯ãªãã¯ããã¨æ°ããã¦ã£ã³ãã¦ã§éãã¾ã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981" y="2387646"/>
              <a:ext cx="498379" cy="498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6058955" y="2861511"/>
              <a:ext cx="80080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ほうれん草</a:t>
              </a:r>
              <a:endPara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896705" y="2862859"/>
              <a:ext cx="8139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小松菜</a:t>
              </a:r>
              <a:endPara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550581" y="2871752"/>
              <a:ext cx="7337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ピーマン</a:t>
              </a:r>
              <a:endPara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8368784" y="2868145"/>
              <a:ext cx="5395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大根</a:t>
              </a:r>
              <a:endPara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9229405" y="2886025"/>
              <a:ext cx="6518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みかん</a:t>
              </a:r>
              <a:endPara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0079865" y="2868146"/>
              <a:ext cx="55158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レモン</a:t>
              </a:r>
              <a:endPara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0879981" y="2860959"/>
              <a:ext cx="6214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いちご</a:t>
              </a:r>
              <a:endPara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6714909" y="4427439"/>
            <a:ext cx="9338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目玉焼き</a:t>
            </a:r>
            <a:endParaRPr lang="ja-JP" altLang="en-US" sz="10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917186" y="4475816"/>
            <a:ext cx="116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ﾖｰｸﾞﾙﾄ</a:t>
            </a:r>
            <a:endParaRPr lang="ja-JP" altLang="en-US" sz="10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24" name="テキスト ボックス 1023"/>
          <p:cNvSpPr txBox="1"/>
          <p:nvPr/>
        </p:nvSpPr>
        <p:spPr>
          <a:xfrm>
            <a:off x="9093727" y="4446183"/>
            <a:ext cx="8416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さか</a:t>
            </a:r>
            <a:r>
              <a:rPr lang="ja-JP" altLang="en-US" sz="10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な</a:t>
            </a:r>
          </a:p>
        </p:txBody>
      </p:sp>
      <p:sp>
        <p:nvSpPr>
          <p:cNvPr id="1025" name="テキスト ボックス 1024"/>
          <p:cNvSpPr txBox="1"/>
          <p:nvPr/>
        </p:nvSpPr>
        <p:spPr>
          <a:xfrm>
            <a:off x="10392235" y="4442175"/>
            <a:ext cx="975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豆腐</a:t>
            </a:r>
            <a:endParaRPr lang="ja-JP" altLang="en-US" sz="10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29" name="テキスト ボックス 1028"/>
          <p:cNvSpPr txBox="1"/>
          <p:nvPr/>
        </p:nvSpPr>
        <p:spPr>
          <a:xfrm>
            <a:off x="6477702" y="5881083"/>
            <a:ext cx="934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主食</a:t>
            </a:r>
            <a:endParaRPr lang="ja-JP" altLang="en-US" sz="1400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31" name="正方形/長方形 1030"/>
          <p:cNvSpPr/>
          <p:nvPr/>
        </p:nvSpPr>
        <p:spPr>
          <a:xfrm>
            <a:off x="9072959" y="5973571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主食</a:t>
            </a:r>
          </a:p>
        </p:txBody>
      </p:sp>
      <p:sp>
        <p:nvSpPr>
          <p:cNvPr id="1033" name="テキスト ボックス 1032"/>
          <p:cNvSpPr txBox="1"/>
          <p:nvPr/>
        </p:nvSpPr>
        <p:spPr>
          <a:xfrm>
            <a:off x="8429937" y="5274424"/>
            <a:ext cx="545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主</a:t>
            </a:r>
            <a:r>
              <a:rPr lang="ja-JP" altLang="en-US" sz="1400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菜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1038534" y="5228257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主菜</a:t>
            </a:r>
            <a:endParaRPr lang="ja-JP" altLang="en-US" sz="14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88544" y="5793978"/>
            <a:ext cx="795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70AD47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副菜</a:t>
            </a:r>
            <a:endParaRPr lang="ja-JP" altLang="en-US" sz="1400" dirty="0">
              <a:solidFill>
                <a:srgbClr val="70AD47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033071" y="5918841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70AD47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副菜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9094430" y="5396368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70AD47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副菜</a:t>
            </a:r>
          </a:p>
        </p:txBody>
      </p:sp>
      <p:sp>
        <p:nvSpPr>
          <p:cNvPr id="1027" name="正方形/長方形 1026"/>
          <p:cNvSpPr/>
          <p:nvPr/>
        </p:nvSpPr>
        <p:spPr>
          <a:xfrm>
            <a:off x="6879167" y="4917790"/>
            <a:ext cx="5437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70AD47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副菜</a:t>
            </a:r>
          </a:p>
        </p:txBody>
      </p:sp>
      <p:sp>
        <p:nvSpPr>
          <p:cNvPr id="1035" name="テキスト ボックス 1034"/>
          <p:cNvSpPr txBox="1"/>
          <p:nvPr/>
        </p:nvSpPr>
        <p:spPr>
          <a:xfrm>
            <a:off x="10510523" y="5574153"/>
            <a:ext cx="545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C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果物</a:t>
            </a:r>
            <a:endParaRPr lang="ja-JP" altLang="en-US" sz="1400" dirty="0">
              <a:solidFill>
                <a:srgbClr val="FFC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6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204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HGP創英ﾌﾟﾚｾﾞﾝｽEB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4</cp:revision>
  <dcterms:created xsi:type="dcterms:W3CDTF">2021-12-16T02:49:58Z</dcterms:created>
  <dcterms:modified xsi:type="dcterms:W3CDTF">2021-12-16T03:10:55Z</dcterms:modified>
</cp:coreProperties>
</file>