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77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56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95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89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74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95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60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6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89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85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87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96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/>
        </p:nvSpPr>
        <p:spPr>
          <a:xfrm>
            <a:off x="176462" y="2279813"/>
            <a:ext cx="5111750" cy="207879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68500" y="528156"/>
            <a:ext cx="797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</a:t>
            </a:r>
            <a:endParaRPr lang="ja-JP" altLang="en-US" sz="2400" dirty="0">
              <a:solidFill>
                <a:srgbClr val="FF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2600" y="312866"/>
            <a:ext cx="400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朝・昼・夕　３食食べるのはなぜ？</a:t>
            </a:r>
            <a:endParaRPr lang="ja-JP" altLang="en-US" sz="2000" dirty="0">
              <a:solidFill>
                <a:srgbClr val="0070C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4800" y="987521"/>
            <a:ext cx="4686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同じ摂取エネルギーを３食に分けて食べるのと、１食または２食で食べるのでは・・・１食・２食の方が太ります。１日３食をしっかり食べましょう。</a:t>
            </a:r>
            <a:endParaRPr lang="ja-JP" altLang="en-US" dirty="0">
              <a:solidFill>
                <a:prstClr val="black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4112" y="2279813"/>
            <a:ext cx="48133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胃を長時間空腹状態にしておくと、それだけ吸収率が良くなり、また、次の食べ物が胃に入ってくるまでの間に、たんぱく質がエネルギー源として皮下脂肪に蓄えられます。</a:t>
            </a:r>
            <a:endParaRPr lang="en-US" altLang="ja-JP" dirty="0" smtClean="0">
              <a:solidFill>
                <a:prstClr val="black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en-US" altLang="ja-JP" dirty="0">
              <a:solidFill>
                <a:prstClr val="black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朝食を抜くと、昼食に高カロリーのものを選んだり、大盛りにしたりしがちになります。</a:t>
            </a:r>
            <a:endParaRPr lang="en-US" altLang="ja-JP" dirty="0" smtClean="0">
              <a:solidFill>
                <a:prstClr val="black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en-US" altLang="ja-JP" dirty="0" smtClean="0">
              <a:solidFill>
                <a:prstClr val="black"/>
              </a:solidFill>
            </a:endParaRPr>
          </a:p>
          <a:p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1026" name="Picture 2" descr="ã¯ãªãã¯ããã¨æ°ããã¦ã£ã³ãã¦ã§éãã¾ã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4" y="4633828"/>
            <a:ext cx="2028826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ã¯ãªãã¯ããã¨æ°ããã¦ã£ã³ãã¦ã§éãã¾ã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09" t="180" r="7292" b="4820"/>
          <a:stretch/>
        </p:blipFill>
        <p:spPr bwMode="auto">
          <a:xfrm>
            <a:off x="2938713" y="4728995"/>
            <a:ext cx="739274" cy="20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ã¯ãªãã¯ããã¨æ°ããã¦ã£ã³ãã¦ã§éãã¾ã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7" t="5717" r="55834" b="6783"/>
          <a:stretch/>
        </p:blipFill>
        <p:spPr bwMode="auto">
          <a:xfrm>
            <a:off x="4448198" y="4799753"/>
            <a:ext cx="827314" cy="193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3756693" y="5274424"/>
            <a:ext cx="612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prstClr val="black"/>
                </a:solidFill>
              </a:rPr>
              <a:t>＜</a:t>
            </a:r>
            <a:endParaRPr lang="ja-JP" altLang="en-US" sz="2800" b="1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71900" y="5764953"/>
            <a:ext cx="723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体重</a:t>
            </a:r>
            <a:endParaRPr lang="ja-JP" altLang="en-US" sz="1400" dirty="0">
              <a:solidFill>
                <a:prstClr val="black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30762" y="4477433"/>
            <a:ext cx="101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１日３食</a:t>
            </a:r>
            <a:endParaRPr lang="ja-JP" altLang="en-US" sz="1400" dirty="0">
              <a:solidFill>
                <a:prstClr val="black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32300" y="4445039"/>
            <a:ext cx="111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１日２食</a:t>
            </a:r>
            <a:endParaRPr lang="ja-JP" altLang="en-US" sz="1400" dirty="0">
              <a:solidFill>
                <a:prstClr val="black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>
            <a:off x="5918200" y="744056"/>
            <a:ext cx="101600" cy="58853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6019800" y="295532"/>
            <a:ext cx="599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朝食もただ食べるだけではなく、バランスを意識しましょう</a:t>
            </a:r>
            <a:endParaRPr lang="ja-JP" altLang="en-US" sz="2000" dirty="0">
              <a:solidFill>
                <a:srgbClr val="0070C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6769100" y="1825891"/>
            <a:ext cx="4114800" cy="2794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ビタミンＣを多く含む主な食材</a:t>
            </a:r>
            <a:endParaRPr lang="ja-JP" altLang="en-US" sz="1600" dirty="0">
              <a:solidFill>
                <a:prstClr val="black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pic>
        <p:nvPicPr>
          <p:cNvPr id="1030" name="Picture 6" descr="ã¯ãªãã¯ããã¨æ°ããã¦ã£ã³ãã¦ã§éãã¾ã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737" b="49155"/>
          <a:stretch/>
        </p:blipFill>
        <p:spPr bwMode="auto">
          <a:xfrm>
            <a:off x="9486900" y="5036249"/>
            <a:ext cx="1823504" cy="1468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ã¯ãªãã¯ããã¨æ°ããã¦ã£ã³ãã¦ã§éãã¾ã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61" t="53341" r="1105" b="716"/>
          <a:stretch/>
        </p:blipFill>
        <p:spPr bwMode="auto">
          <a:xfrm>
            <a:off x="6637124" y="5141017"/>
            <a:ext cx="1855680" cy="136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角丸四角形 30"/>
          <p:cNvSpPr/>
          <p:nvPr/>
        </p:nvSpPr>
        <p:spPr>
          <a:xfrm>
            <a:off x="6887955" y="3394858"/>
            <a:ext cx="4114800" cy="279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たんぱく質を多く含む主な食材</a:t>
            </a:r>
            <a:endParaRPr lang="ja-JP" altLang="en-US" sz="1600" dirty="0">
              <a:solidFill>
                <a:prstClr val="black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pic>
        <p:nvPicPr>
          <p:cNvPr id="1046" name="Picture 22" descr="ã¯ãªãã¯ããã¨æ°ããã¦ã£ã³ãã¦ã§éãã¾ã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528" y="3773287"/>
            <a:ext cx="708025" cy="596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ã¯ãªãã¯ããã¨æ°ããã¦ã£ã³ãã¦ã§éãã¾ã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929" y="3766388"/>
            <a:ext cx="940095" cy="705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ã¯ãªãã¯ããã¨æ°ããã¦ã£ã³ãã¦ã§éãã¾ã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3129" y="3915481"/>
            <a:ext cx="720725" cy="38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ã¯ãªãã¯ããã¨æ°ããã¦ã£ã³ãã¦ã§éãã¾ã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091" y="3837402"/>
            <a:ext cx="720725" cy="54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テキスト ボックス 24"/>
          <p:cNvSpPr txBox="1"/>
          <p:nvPr/>
        </p:nvSpPr>
        <p:spPr>
          <a:xfrm>
            <a:off x="5970055" y="860101"/>
            <a:ext cx="62219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炭水化物だけではなく（ご飯だけ、パンだけにならないように）体内に蓄えの少ない</a:t>
            </a:r>
            <a:r>
              <a:rPr lang="en-US" altLang="ja-JP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『</a:t>
            </a:r>
            <a:r>
              <a:rPr lang="ja-JP" altLang="en-US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ビタミンＣ</a:t>
            </a:r>
            <a:r>
              <a:rPr lang="en-US" altLang="ja-JP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』</a:t>
            </a:r>
            <a:r>
              <a:rPr lang="ja-JP" altLang="en-US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と身体の血や肉となる</a:t>
            </a:r>
            <a:r>
              <a:rPr lang="en-US" altLang="ja-JP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『</a:t>
            </a:r>
            <a:r>
              <a:rPr lang="ja-JP" altLang="en-US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たんぱく質</a:t>
            </a:r>
            <a:r>
              <a:rPr lang="en-US" altLang="ja-JP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』</a:t>
            </a:r>
            <a:r>
              <a:rPr lang="ja-JP" altLang="en-US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をしっかり食べましょう</a:t>
            </a:r>
            <a:endParaRPr lang="ja-JP" altLang="en-US" dirty="0">
              <a:solidFill>
                <a:prstClr val="black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grpSp>
        <p:nvGrpSpPr>
          <p:cNvPr id="1037" name="グループ化 1036"/>
          <p:cNvGrpSpPr/>
          <p:nvPr/>
        </p:nvGrpSpPr>
        <p:grpSpPr>
          <a:xfrm>
            <a:off x="6287555" y="2252364"/>
            <a:ext cx="5442486" cy="879882"/>
            <a:chOff x="6058955" y="2252364"/>
            <a:chExt cx="5442486" cy="879882"/>
          </a:xfrm>
        </p:grpSpPr>
        <p:pic>
          <p:nvPicPr>
            <p:cNvPr id="1032" name="Picture 8" descr="ã¯ãªãã¯ããã¨æ°ããã¦ã£ã³ãã¦ã§éãã¾ã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7336" y="2252364"/>
              <a:ext cx="641848" cy="641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ã¯ãªãã¯ããã¨æ°ããã¦ã£ã³ãã¦ã§éãã¾ã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3259" y="2298820"/>
              <a:ext cx="548936" cy="5489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ã¯ãªãã¯ããã¨æ°ããã¦ã£ã³ãã¦ã§éãã¾ã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8113" y="2334468"/>
              <a:ext cx="528766" cy="5287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ã¯ãªãã¯ããã¨æ°ããã¦ã£ã³ãã¦ã§éãã¾ã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25927" y="2283456"/>
              <a:ext cx="597849" cy="5978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ã¯ãªãã¯ããã¨æ°ããã¦ã£ã³ãã¦ã§éãã¾ã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53815" y="2360740"/>
              <a:ext cx="504825" cy="504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2" name="Picture 18" descr="ã¯ãªãã¯ããã¨æ°ããã¦ã£ã³ãã¦ã§éãã¾ã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63129" y="2354477"/>
              <a:ext cx="568325" cy="568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4" name="Picture 20" descr="ã¯ãªãã¯ããã¨æ°ããã¦ã£ã³ãã¦ã§éãã¾ã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9981" y="2387646"/>
              <a:ext cx="498379" cy="4983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テキスト ボックス 19"/>
            <p:cNvSpPr txBox="1"/>
            <p:nvPr/>
          </p:nvSpPr>
          <p:spPr>
            <a:xfrm>
              <a:off x="6058955" y="2861511"/>
              <a:ext cx="80080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solidFill>
                    <a:prstClr val="black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ほうれん草</a:t>
              </a:r>
              <a:endParaRPr lang="ja-JP" altLang="en-US" sz="1000" dirty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6896705" y="2862859"/>
              <a:ext cx="81392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solidFill>
                    <a:prstClr val="black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小松菜</a:t>
              </a:r>
              <a:endParaRPr lang="ja-JP" altLang="en-US" sz="1000" dirty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7550581" y="2871752"/>
              <a:ext cx="7337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solidFill>
                    <a:prstClr val="black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ピーマン</a:t>
              </a:r>
              <a:endParaRPr lang="ja-JP" altLang="en-US" sz="1000" dirty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8368784" y="2868145"/>
              <a:ext cx="5395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solidFill>
                    <a:prstClr val="black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大根</a:t>
              </a:r>
              <a:endParaRPr lang="ja-JP" altLang="en-US" sz="1000" dirty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9229405" y="2886025"/>
              <a:ext cx="65184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solidFill>
                    <a:prstClr val="black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みかん</a:t>
              </a:r>
              <a:endParaRPr lang="ja-JP" altLang="en-US" sz="1000" dirty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10079865" y="2868146"/>
              <a:ext cx="55158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solidFill>
                    <a:prstClr val="black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レモン</a:t>
              </a:r>
              <a:endParaRPr lang="ja-JP" altLang="en-US" sz="1000" dirty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10879981" y="2860959"/>
              <a:ext cx="62146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solidFill>
                    <a:prstClr val="black"/>
                  </a:solidFill>
                  <a:latin typeface="HGP創英ﾌﾟﾚｾﾞﾝｽEB" panose="02020800000000000000" pitchFamily="18" charset="-128"/>
                  <a:ea typeface="HGP創英ﾌﾟﾚｾﾞﾝｽEB" panose="02020800000000000000" pitchFamily="18" charset="-128"/>
                </a:rPr>
                <a:t>いちご</a:t>
              </a:r>
              <a:endParaRPr lang="ja-JP" altLang="en-US" sz="1000" dirty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endParaRPr>
            </a:p>
          </p:txBody>
        </p:sp>
      </p:grpSp>
      <p:sp>
        <p:nvSpPr>
          <p:cNvPr id="29" name="テキスト ボックス 28"/>
          <p:cNvSpPr txBox="1"/>
          <p:nvPr/>
        </p:nvSpPr>
        <p:spPr>
          <a:xfrm>
            <a:off x="6714909" y="4427439"/>
            <a:ext cx="9338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目玉焼き</a:t>
            </a:r>
            <a:endParaRPr lang="ja-JP" altLang="en-US" sz="1000" dirty="0">
              <a:solidFill>
                <a:prstClr val="black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917186" y="4475816"/>
            <a:ext cx="11620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ﾖｰｸﾞﾙﾄ</a:t>
            </a:r>
            <a:endParaRPr lang="ja-JP" altLang="en-US" sz="1000" dirty="0">
              <a:solidFill>
                <a:prstClr val="black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024" name="テキスト ボックス 1023"/>
          <p:cNvSpPr txBox="1"/>
          <p:nvPr/>
        </p:nvSpPr>
        <p:spPr>
          <a:xfrm>
            <a:off x="9093727" y="4446183"/>
            <a:ext cx="8416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さか</a:t>
            </a:r>
            <a:r>
              <a:rPr lang="ja-JP" altLang="en-US" sz="1000" dirty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な</a:t>
            </a:r>
          </a:p>
        </p:txBody>
      </p:sp>
      <p:sp>
        <p:nvSpPr>
          <p:cNvPr id="1025" name="テキスト ボックス 1024"/>
          <p:cNvSpPr txBox="1"/>
          <p:nvPr/>
        </p:nvSpPr>
        <p:spPr>
          <a:xfrm>
            <a:off x="10392235" y="4442175"/>
            <a:ext cx="975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solidFill>
                  <a:prstClr val="black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豆腐</a:t>
            </a:r>
            <a:endParaRPr lang="ja-JP" altLang="en-US" sz="1000" dirty="0">
              <a:solidFill>
                <a:prstClr val="black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029" name="テキスト ボックス 1028"/>
          <p:cNvSpPr txBox="1"/>
          <p:nvPr/>
        </p:nvSpPr>
        <p:spPr>
          <a:xfrm>
            <a:off x="6477702" y="5881083"/>
            <a:ext cx="9347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主食</a:t>
            </a:r>
            <a:endParaRPr lang="ja-JP" altLang="en-US" sz="1400" dirty="0">
              <a:solidFill>
                <a:srgbClr val="FF0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031" name="正方形/長方形 1030"/>
          <p:cNvSpPr/>
          <p:nvPr/>
        </p:nvSpPr>
        <p:spPr>
          <a:xfrm>
            <a:off x="9072959" y="5973571"/>
            <a:ext cx="543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主食</a:t>
            </a:r>
          </a:p>
        </p:txBody>
      </p:sp>
      <p:sp>
        <p:nvSpPr>
          <p:cNvPr id="1033" name="テキスト ボックス 1032"/>
          <p:cNvSpPr txBox="1"/>
          <p:nvPr/>
        </p:nvSpPr>
        <p:spPr>
          <a:xfrm>
            <a:off x="8429937" y="5274424"/>
            <a:ext cx="545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主</a:t>
            </a:r>
            <a:r>
              <a:rPr lang="ja-JP" altLang="en-US" sz="1400" dirty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菜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1038534" y="5228257"/>
            <a:ext cx="543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主菜</a:t>
            </a:r>
            <a:endParaRPr lang="ja-JP" altLang="en-US" sz="1400" dirty="0">
              <a:solidFill>
                <a:srgbClr val="0070C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188544" y="5793978"/>
            <a:ext cx="795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70AD47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副菜</a:t>
            </a:r>
            <a:endParaRPr lang="ja-JP" altLang="en-US" sz="1400" dirty="0">
              <a:solidFill>
                <a:srgbClr val="70AD47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033071" y="5918841"/>
            <a:ext cx="543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rgbClr val="70AD47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副菜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9094430" y="5396368"/>
            <a:ext cx="543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rgbClr val="70AD47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副菜</a:t>
            </a:r>
          </a:p>
        </p:txBody>
      </p:sp>
      <p:sp>
        <p:nvSpPr>
          <p:cNvPr id="1027" name="正方形/長方形 1026"/>
          <p:cNvSpPr/>
          <p:nvPr/>
        </p:nvSpPr>
        <p:spPr>
          <a:xfrm>
            <a:off x="6879167" y="4917790"/>
            <a:ext cx="54373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rgbClr val="70AD47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副菜</a:t>
            </a:r>
          </a:p>
        </p:txBody>
      </p:sp>
      <p:sp>
        <p:nvSpPr>
          <p:cNvPr id="1035" name="テキスト ボックス 1034"/>
          <p:cNvSpPr txBox="1"/>
          <p:nvPr/>
        </p:nvSpPr>
        <p:spPr>
          <a:xfrm>
            <a:off x="10510523" y="5574153"/>
            <a:ext cx="545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FFC00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果物</a:t>
            </a:r>
            <a:endParaRPr lang="ja-JP" altLang="en-US" sz="1400" dirty="0">
              <a:solidFill>
                <a:srgbClr val="FFC00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468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204</Words>
  <Application>Microsoft Office PowerPoint</Application>
  <PresentationFormat>ワイド画面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HGP創英ﾌﾟﾚｾﾞﾝｽEB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4</cp:revision>
  <dcterms:created xsi:type="dcterms:W3CDTF">2021-12-16T02:49:58Z</dcterms:created>
  <dcterms:modified xsi:type="dcterms:W3CDTF">2021-12-16T03:10:55Z</dcterms:modified>
</cp:coreProperties>
</file>