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6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5" t="57677" r="11273" b="12115"/>
          <a:stretch/>
        </p:blipFill>
        <p:spPr bwMode="auto">
          <a:xfrm>
            <a:off x="6246826" y="2527300"/>
            <a:ext cx="579277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-228601" y="165099"/>
            <a:ext cx="915254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連休</a:t>
            </a:r>
            <a:r>
              <a:rPr lang="ja-JP" altLang="en-US" sz="36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は高脂肪の食事に注意しましょう！</a:t>
            </a:r>
            <a:endParaRPr lang="ja-JP" altLang="en-US" sz="36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5600" y="1016000"/>
            <a:ext cx="108272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休日は開放感に浸り、つい食べ過ぎてしまう人は少なくありません。しかし、高脂肪食をわずか</a:t>
            </a:r>
            <a:r>
              <a:rPr lang="ja-JP" altLang="en-US" dirty="0">
                <a:solidFill>
                  <a:prstClr val="black"/>
                </a:solidFill>
              </a:rPr>
              <a:t>５</a:t>
            </a:r>
            <a:r>
              <a:rPr lang="ja-JP" altLang="en-US" dirty="0" smtClean="0">
                <a:solidFill>
                  <a:prstClr val="black"/>
                </a:solidFill>
              </a:rPr>
              <a:t>日間摂り過ぎた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だけで、</a:t>
            </a:r>
            <a:r>
              <a:rPr lang="ja-JP" altLang="en-US" b="1" u="sng" dirty="0" smtClean="0">
                <a:solidFill>
                  <a:prstClr val="black"/>
                </a:solidFill>
              </a:rPr>
              <a:t>体のエネルギー代謝に悪影響</a:t>
            </a:r>
            <a:r>
              <a:rPr lang="ja-JP" altLang="en-US" dirty="0" smtClean="0">
                <a:solidFill>
                  <a:prstClr val="black"/>
                </a:solidFill>
              </a:rPr>
              <a:t>があることが報告されています。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食事</a:t>
            </a:r>
            <a:r>
              <a:rPr lang="ja-JP" altLang="en-US" dirty="0" smtClean="0">
                <a:solidFill>
                  <a:prstClr val="black"/>
                </a:solidFill>
              </a:rPr>
              <a:t>をすると血液中のブドウ糖の濃度が高くなり血糖値が上昇します。</a:t>
            </a:r>
            <a:r>
              <a:rPr lang="ja-JP" altLang="en-US" b="1" u="sng" dirty="0" smtClean="0">
                <a:solidFill>
                  <a:prstClr val="black"/>
                </a:solidFill>
              </a:rPr>
              <a:t>筋肉はこのブドウ糖をエネルギーとして</a:t>
            </a:r>
            <a:endParaRPr lang="en-US" altLang="ja-JP" b="1" u="sng" dirty="0" smtClean="0">
              <a:solidFill>
                <a:prstClr val="black"/>
              </a:solidFill>
            </a:endParaRPr>
          </a:p>
          <a:p>
            <a:r>
              <a:rPr lang="ja-JP" altLang="en-US" b="1" u="sng" dirty="0">
                <a:solidFill>
                  <a:prstClr val="black"/>
                </a:solidFill>
              </a:rPr>
              <a:t>消費</a:t>
            </a:r>
            <a:r>
              <a:rPr lang="ja-JP" altLang="en-US" dirty="0" smtClean="0">
                <a:solidFill>
                  <a:prstClr val="black"/>
                </a:solidFill>
              </a:rPr>
              <a:t>し、余分なブドウ糖はグリコーゲンへ変換され筋肉や肝臓に蓄えられます。（図参照）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つまり、高脂肪食が続くと</a:t>
            </a:r>
            <a:r>
              <a:rPr lang="ja-JP" altLang="en-US" b="1" u="sng" dirty="0" smtClean="0">
                <a:solidFill>
                  <a:prstClr val="black"/>
                </a:solidFill>
              </a:rPr>
              <a:t>筋肉でのエネルギー代謝が悪くなる</a:t>
            </a:r>
            <a:r>
              <a:rPr lang="ja-JP" altLang="en-US" dirty="0" smtClean="0">
                <a:solidFill>
                  <a:prstClr val="black"/>
                </a:solidFill>
              </a:rPr>
              <a:t>のです。</a:t>
            </a:r>
            <a:endParaRPr lang="en-US" altLang="ja-JP" dirty="0" smtClean="0">
              <a:solidFill>
                <a:prstClr val="black"/>
              </a:solidFill>
            </a:endParaRPr>
          </a:p>
          <a:p>
            <a:endParaRPr lang="en-US" altLang="ja-JP" dirty="0">
              <a:solidFill>
                <a:prstClr val="black"/>
              </a:solidFill>
            </a:endParaRPr>
          </a:p>
          <a:p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3400" y="2818725"/>
            <a:ext cx="5168900" cy="25237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●</a:t>
            </a:r>
            <a:r>
              <a:rPr lang="ja-JP" altLang="en-US" b="1" dirty="0" smtClean="0">
                <a:solidFill>
                  <a:prstClr val="black"/>
                </a:solidFill>
              </a:rPr>
              <a:t>毎食、野菜や海藻を食べましょう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endParaRPr lang="en-US" altLang="ja-JP" sz="800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●天ぷらやフライなどの揚げ物は控えましょう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（油の多い食べ物は１日１回に）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endParaRPr lang="en-US" altLang="ja-JP" sz="800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●間食（菓子類）は控えましょう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endParaRPr lang="en-US" altLang="ja-JP" sz="800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●外食の際は、単品よりバランスのよい定食を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　選びましょう。洋食より和食を。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endParaRPr lang="en-US" altLang="ja-JP" sz="800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●夕食の過食に気をつけましょう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39800" y="6070600"/>
            <a:ext cx="9201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rgbClr val="4472C4"/>
                </a:solidFill>
              </a:rPr>
              <a:t>食べ過ぎてしまったら、ウォーキングなど運動に取り組み、筋肉を動かしましょう！</a:t>
            </a:r>
            <a:endParaRPr lang="ja-JP" altLang="en-US" sz="2000" b="1" dirty="0">
              <a:solidFill>
                <a:srgbClr val="4472C4"/>
              </a:solidFill>
            </a:endParaRPr>
          </a:p>
        </p:txBody>
      </p:sp>
      <p:pic>
        <p:nvPicPr>
          <p:cNvPr id="1028" name="Picture 4" descr="ãéå ã¤ã©ã¹ããã®ç»åæ¤ç´¢çµæ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5929342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ãé«èèªé£ ã¤ã©...ãã®ç»åæ¤ç´¢çµæ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8" b="18322"/>
          <a:stretch/>
        </p:blipFill>
        <p:spPr bwMode="auto">
          <a:xfrm>
            <a:off x="4493771" y="4341371"/>
            <a:ext cx="1284729" cy="113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651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144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5</cp:revision>
  <dcterms:created xsi:type="dcterms:W3CDTF">2021-12-16T02:49:58Z</dcterms:created>
  <dcterms:modified xsi:type="dcterms:W3CDTF">2021-12-16T03:19:38Z</dcterms:modified>
</cp:coreProperties>
</file>