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78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043BE-CECB-476A-964D-19B658F1638A}" type="datetimeFigureOut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AEB5-0A67-4067-B284-38DE360C56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7774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043BE-CECB-476A-964D-19B658F1638A}" type="datetimeFigureOut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AEB5-0A67-4067-B284-38DE360C56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2565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043BE-CECB-476A-964D-19B658F1638A}" type="datetimeFigureOut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AEB5-0A67-4067-B284-38DE360C56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7956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043BE-CECB-476A-964D-19B658F1638A}" type="datetimeFigureOut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AEB5-0A67-4067-B284-38DE360C56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4894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043BE-CECB-476A-964D-19B658F1638A}" type="datetimeFigureOut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AEB5-0A67-4067-B284-38DE360C56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3749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043BE-CECB-476A-964D-19B658F1638A}" type="datetimeFigureOut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AEB5-0A67-4067-B284-38DE360C56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8951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043BE-CECB-476A-964D-19B658F1638A}" type="datetimeFigureOut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AEB5-0A67-4067-B284-38DE360C56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5603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043BE-CECB-476A-964D-19B658F1638A}" type="datetimeFigureOut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AEB5-0A67-4067-B284-38DE360C56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561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043BE-CECB-476A-964D-19B658F1638A}" type="datetimeFigureOut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AEB5-0A67-4067-B284-38DE360C56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2895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043BE-CECB-476A-964D-19B658F1638A}" type="datetimeFigureOut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AEB5-0A67-4067-B284-38DE360C56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2859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043BE-CECB-476A-964D-19B658F1638A}" type="datetimeFigureOut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AEB5-0A67-4067-B284-38DE360C56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4876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043BE-CECB-476A-964D-19B658F1638A}" type="datetimeFigureOut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5AEB5-0A67-4067-B284-38DE360C56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9966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2022199"/>
            <a:ext cx="1219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体</a:t>
            </a: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を動かすエネルギー源の</a:t>
            </a:r>
            <a:r>
              <a:rPr lang="ja-JP" altLang="en-US" dirty="0" smtClean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糖質</a:t>
            </a:r>
            <a:r>
              <a:rPr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・・・糖質</a:t>
            </a: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は、人間の体にとって主要なエネルギー源であり、不足すると疲れやすくなったり</a:t>
            </a:r>
            <a:r>
              <a:rPr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、糖質を　</a:t>
            </a:r>
            <a:endParaRPr lang="en-US" altLang="ja-JP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　　　　　　　　　　　　　　　　　補う</a:t>
            </a: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ためにタンパク質が使われて筋肉量が減少したりします。</a:t>
            </a:r>
          </a:p>
          <a:p>
            <a:r>
              <a:rPr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                                           そうめん</a:t>
            </a: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の原料である小麦の胚乳は、約</a:t>
            </a:r>
            <a:r>
              <a:rPr lang="en-US" altLang="ja-JP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8</a:t>
            </a: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割が</a:t>
            </a:r>
            <a:r>
              <a:rPr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糖質とタンパク質</a:t>
            </a: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で構成</a:t>
            </a:r>
            <a:r>
              <a:rPr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されています。</a:t>
            </a:r>
            <a:endParaRPr lang="en-US" altLang="ja-JP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　　　　　　　　　　　　　　　　　小麦</a:t>
            </a: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を主原料とするそうめんからは、糖質を多く摂取することができます</a:t>
            </a:r>
            <a:r>
              <a:rPr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。</a:t>
            </a:r>
            <a:endParaRPr lang="ja-JP" altLang="en-US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0" y="3798917"/>
            <a:ext cx="12192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抗酸化作用のある</a:t>
            </a:r>
            <a:r>
              <a:rPr lang="ja-JP" altLang="en-US" dirty="0" smtClean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セレン</a:t>
            </a:r>
            <a:r>
              <a:rPr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・・・そうめんに含まれるセレンは、魚介類や海藻類などに豊富な必須微量ミネラルの一種です。</a:t>
            </a:r>
            <a:endParaRPr lang="en-US" altLang="ja-JP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　　　　　　　　　　　　   セレンには抗酸化作用があり、動脈硬化など心血管疾患やがんの予防、アンチエイジングに有効と</a:t>
            </a:r>
            <a:endParaRPr lang="en-US" altLang="ja-JP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en-US" altLang="ja-JP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</a:t>
            </a:r>
            <a:r>
              <a:rPr lang="en-US" altLang="ja-JP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                                 </a:t>
            </a:r>
            <a:r>
              <a:rPr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考えられます。日本</a:t>
            </a: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の土壌にはセレンが多く含まれる</a:t>
            </a:r>
            <a:r>
              <a:rPr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ため通常</a:t>
            </a: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の食生活では不足しにくい栄養素です。</a:t>
            </a:r>
          </a:p>
          <a:p>
            <a:r>
              <a:rPr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貧血</a:t>
            </a: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予防に効果的な</a:t>
            </a:r>
            <a:r>
              <a:rPr lang="ja-JP" altLang="en-US" dirty="0" smtClean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モリブデン</a:t>
            </a: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・・</a:t>
            </a:r>
            <a:r>
              <a:rPr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・モリブデン</a:t>
            </a: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は、小麦をはじめとする穀類や豆類、種実類に豊富な必須ミネラルです</a:t>
            </a:r>
            <a:r>
              <a:rPr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。</a:t>
            </a:r>
            <a:endParaRPr lang="en-US" altLang="ja-JP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　　　　　　　　　　　　　　　   鉄</a:t>
            </a: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の働きを助け、貧血を予防する効果があることから「血のミネラル」と呼ばれることもあります。</a:t>
            </a:r>
          </a:p>
          <a:p>
            <a:r>
              <a:rPr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                                          脂質</a:t>
            </a: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や糖質の代謝とも関わっているため、肥満予防やダイエットをしている人にも</a:t>
            </a:r>
            <a:r>
              <a:rPr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役立つ</a:t>
            </a:r>
            <a:endParaRPr lang="en-US" altLang="ja-JP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en-US" altLang="ja-JP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</a:t>
            </a:r>
            <a:r>
              <a:rPr lang="en-US" altLang="ja-JP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                                         </a:t>
            </a:r>
            <a:r>
              <a:rPr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ミネラル</a:t>
            </a: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です。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4657898" y="44701"/>
            <a:ext cx="307293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dirty="0">
                <a:solidFill>
                  <a:schemeClr val="accent5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そうめん（</a:t>
            </a:r>
            <a:r>
              <a:rPr lang="ja-JP" altLang="en-US" sz="3200" dirty="0" smtClean="0">
                <a:solidFill>
                  <a:schemeClr val="accent5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素麺</a:t>
            </a:r>
            <a:r>
              <a:rPr lang="ja-JP" altLang="en-US" sz="3200" dirty="0">
                <a:solidFill>
                  <a:schemeClr val="accent5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</a:t>
            </a:r>
            <a:endParaRPr lang="en-US" altLang="ja-JP" sz="3200" dirty="0" smtClean="0">
              <a:solidFill>
                <a:schemeClr val="accent5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631767" y="3223875"/>
            <a:ext cx="1219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</a:t>
            </a:r>
            <a:r>
              <a:rPr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そうめん</a:t>
            </a:r>
            <a:r>
              <a:rPr lang="en-US" altLang="ja-JP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</a:t>
            </a: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束（</a:t>
            </a:r>
            <a:r>
              <a:rPr lang="en-US" altLang="ja-JP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100g</a:t>
            </a:r>
            <a:r>
              <a:rPr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）・・・炭水化物</a:t>
            </a: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の量は</a:t>
            </a:r>
            <a:r>
              <a:rPr lang="en-US" altLang="ja-JP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72.7g</a:t>
            </a:r>
            <a:r>
              <a:rPr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で約</a:t>
            </a:r>
            <a:r>
              <a:rPr lang="en-US" altLang="ja-JP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343Kcal</a:t>
            </a:r>
            <a:r>
              <a:rPr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です。</a:t>
            </a: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糖質の摂りすぎは、肥満を引き起こす原因であるため</a:t>
            </a:r>
            <a:r>
              <a:rPr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、</a:t>
            </a:r>
            <a:endParaRPr lang="en-US" altLang="ja-JP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　　　　　　　　     要注意</a:t>
            </a: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です</a:t>
            </a:r>
            <a:r>
              <a:rPr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。つい食べ過ぎないで、適量</a:t>
            </a: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の摂取を心がけましょう。</a:t>
            </a: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0857" y="-199505"/>
            <a:ext cx="1982808" cy="1576078"/>
          </a:xfrm>
          <a:prstGeom prst="rect">
            <a:avLst/>
          </a:prstGeom>
        </p:spPr>
      </p:pic>
      <p:sp>
        <p:nvSpPr>
          <p:cNvPr id="10" name="正方形/長方形 9"/>
          <p:cNvSpPr/>
          <p:nvPr/>
        </p:nvSpPr>
        <p:spPr>
          <a:xfrm>
            <a:off x="0" y="815736"/>
            <a:ext cx="1219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　　　　　　　　　　　　　　　　　小麦粉</a:t>
            </a: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・塩・食塩などを原料とする麺の一種です</a:t>
            </a:r>
            <a:r>
              <a:rPr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。</a:t>
            </a:r>
            <a:endParaRPr lang="en-US" altLang="ja-JP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日本</a:t>
            </a: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農林規格（</a:t>
            </a:r>
            <a:r>
              <a:rPr lang="en-US" altLang="ja-JP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JAS</a:t>
            </a: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規格）では、麺の直径が</a:t>
            </a:r>
            <a:r>
              <a:rPr lang="en-US" altLang="ja-JP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1.3mm</a:t>
            </a: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未満に成型したものが</a:t>
            </a:r>
            <a:r>
              <a:rPr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そうめん</a:t>
            </a: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、</a:t>
            </a:r>
            <a:r>
              <a:rPr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直径</a:t>
            </a:r>
            <a:r>
              <a:rPr lang="en-US" altLang="ja-JP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1.3mm</a:t>
            </a: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～</a:t>
            </a:r>
            <a:r>
              <a:rPr lang="en-US" altLang="ja-JP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1.7mm</a:t>
            </a: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のものは</a:t>
            </a:r>
            <a:r>
              <a:rPr lang="ja-JP" altLang="en-US" dirty="0" err="1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ひ</a:t>
            </a: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やむぎ（冷麦）に分類されます。同じく小麦粉を原料とするうどんは、長径を</a:t>
            </a:r>
            <a:r>
              <a:rPr lang="en-US" altLang="ja-JP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1.7mm</a:t>
            </a: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～</a:t>
            </a:r>
            <a:r>
              <a:rPr lang="en-US" altLang="ja-JP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3.8mm</a:t>
            </a: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に成形した麺です。</a:t>
            </a:r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3">
            <a:clrChange>
              <a:clrFrom>
                <a:srgbClr val="FDFFFE"/>
              </a:clrFrom>
              <a:clrTo>
                <a:srgbClr val="FDFF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054340" y="64930"/>
            <a:ext cx="1724198" cy="882872"/>
          </a:xfrm>
          <a:prstGeom prst="rect">
            <a:avLst/>
          </a:prstGeom>
        </p:spPr>
      </p:pic>
      <p:sp>
        <p:nvSpPr>
          <p:cNvPr id="15" name="正方形/長方形 14"/>
          <p:cNvSpPr/>
          <p:nvPr/>
        </p:nvSpPr>
        <p:spPr>
          <a:xfrm>
            <a:off x="4657898" y="1680005"/>
            <a:ext cx="20441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dirty="0">
                <a:solidFill>
                  <a:schemeClr val="accent2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そうめんの栄養素</a:t>
            </a:r>
          </a:p>
        </p:txBody>
      </p:sp>
      <p:pic>
        <p:nvPicPr>
          <p:cNvPr id="16" name="図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3200" y="3147261"/>
            <a:ext cx="530167" cy="530167"/>
          </a:xfrm>
          <a:prstGeom prst="rect">
            <a:avLst/>
          </a:prstGeom>
        </p:spPr>
      </p:pic>
      <p:sp>
        <p:nvSpPr>
          <p:cNvPr id="18" name="正方形/長方形 17"/>
          <p:cNvSpPr/>
          <p:nvPr/>
        </p:nvSpPr>
        <p:spPr>
          <a:xfrm>
            <a:off x="50800" y="1739901"/>
            <a:ext cx="12077700" cy="40512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/>
          <p:cNvSpPr/>
          <p:nvPr/>
        </p:nvSpPr>
        <p:spPr>
          <a:xfrm>
            <a:off x="847667" y="5912689"/>
            <a:ext cx="1134433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solidFill>
                  <a:schemeClr val="accent5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小麦粉が原料のそうめんには、糖質が多く含まれています。糖質の多い炭水化物だけを食べたり、過剰に摂取したりすると、血糖値</a:t>
            </a:r>
            <a:r>
              <a:rPr lang="ja-JP" altLang="en-US" sz="1600" dirty="0" smtClean="0">
                <a:solidFill>
                  <a:schemeClr val="accent5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が</a:t>
            </a:r>
            <a:endParaRPr lang="en-US" altLang="ja-JP" sz="1600" dirty="0" smtClean="0">
              <a:solidFill>
                <a:schemeClr val="accent5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600" dirty="0" smtClean="0">
                <a:solidFill>
                  <a:schemeClr val="accent5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急激</a:t>
            </a:r>
            <a:r>
              <a:rPr lang="ja-JP" altLang="en-US" sz="1600" dirty="0">
                <a:solidFill>
                  <a:schemeClr val="accent5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に上下し体調に影響が出る恐れがあります</a:t>
            </a:r>
            <a:r>
              <a:rPr lang="ja-JP" altLang="en-US" sz="1600" dirty="0" smtClean="0">
                <a:solidFill>
                  <a:schemeClr val="accent5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。もともと</a:t>
            </a:r>
            <a:r>
              <a:rPr lang="ja-JP" altLang="en-US" sz="1600" dirty="0">
                <a:solidFill>
                  <a:schemeClr val="accent5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血糖値が高い方や、血糖値の上がりやすい妊婦は特に、そうめんだけで</a:t>
            </a:r>
            <a:r>
              <a:rPr lang="ja-JP" altLang="en-US" sz="1600" dirty="0" smtClean="0">
                <a:solidFill>
                  <a:schemeClr val="accent5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なく</a:t>
            </a:r>
            <a:endParaRPr lang="en-US" altLang="ja-JP" sz="1600" dirty="0" smtClean="0">
              <a:solidFill>
                <a:schemeClr val="accent5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600" dirty="0" smtClean="0">
                <a:solidFill>
                  <a:schemeClr val="accent5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野菜</a:t>
            </a:r>
            <a:r>
              <a:rPr lang="ja-JP" altLang="en-US" sz="1600" dirty="0">
                <a:solidFill>
                  <a:schemeClr val="accent5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・肉・魚</a:t>
            </a:r>
            <a:r>
              <a:rPr lang="ja-JP" altLang="en-US" sz="1600" dirty="0" smtClean="0">
                <a:solidFill>
                  <a:schemeClr val="accent5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</a:t>
            </a:r>
            <a:r>
              <a:rPr lang="ja-JP" altLang="en-US" sz="1600" dirty="0">
                <a:solidFill>
                  <a:schemeClr val="accent5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卵</a:t>
            </a:r>
            <a:r>
              <a:rPr lang="ja-JP" altLang="en-US" sz="1600" dirty="0" smtClean="0">
                <a:solidFill>
                  <a:schemeClr val="accent5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</a:t>
            </a:r>
            <a:r>
              <a:rPr lang="ja-JP" altLang="en-US" sz="1600" dirty="0">
                <a:solidFill>
                  <a:schemeClr val="accent5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大豆製品など、他の食材も一緒に食べるようにしましょう</a:t>
            </a:r>
            <a:r>
              <a:rPr lang="ja-JP" altLang="en-US" sz="1600" dirty="0" smtClean="0">
                <a:solidFill>
                  <a:schemeClr val="accent5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。</a:t>
            </a:r>
            <a:endParaRPr lang="ja-JP" altLang="en-US" sz="1600" dirty="0">
              <a:solidFill>
                <a:schemeClr val="accent5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pic>
        <p:nvPicPr>
          <p:cNvPr id="20" name="図 19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0800" y="5869284"/>
            <a:ext cx="622300" cy="852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760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187</Words>
  <Application>Microsoft Office PowerPoint</Application>
  <PresentationFormat>ワイド画面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BIZ UDPゴシック</vt:lpstr>
      <vt:lpstr>HGPｺﾞｼｯｸM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Harada-rd</dc:creator>
  <cp:lastModifiedBy>Harada-rd</cp:lastModifiedBy>
  <cp:revision>7</cp:revision>
  <dcterms:created xsi:type="dcterms:W3CDTF">2021-12-16T02:49:58Z</dcterms:created>
  <dcterms:modified xsi:type="dcterms:W3CDTF">2021-12-16T03:23:46Z</dcterms:modified>
</cp:coreProperties>
</file>