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8" d="100"/>
          <a:sy n="58" d="100"/>
        </p:scale>
        <p:origin x="42" y="1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4217774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378256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3177956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2204894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3533749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294895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380560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32156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4072895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158285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D1043BE-CECB-476A-964D-19B658F1638A}" type="datetimeFigureOut">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149487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043BE-CECB-476A-964D-19B658F1638A}" type="datetimeFigureOut">
              <a:rPr kumimoji="1" lang="ja-JP" altLang="en-US" smtClean="0"/>
              <a:t>2022/7/12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5AEB5-0A67-4067-B284-38DE360C561C}" type="slidenum">
              <a:rPr kumimoji="1" lang="ja-JP" altLang="en-US" smtClean="0"/>
              <a:t>‹#›</a:t>
            </a:fld>
            <a:endParaRPr kumimoji="1" lang="ja-JP" altLang="en-US"/>
          </a:p>
        </p:txBody>
      </p:sp>
    </p:spTree>
    <p:extLst>
      <p:ext uri="{BB962C8B-B14F-4D97-AF65-F5344CB8AC3E}">
        <p14:creationId xmlns:p14="http://schemas.microsoft.com/office/powerpoint/2010/main" val="3939966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9178925" y="666005"/>
            <a:ext cx="2540000" cy="1517650"/>
          </a:xfrm>
          <a:prstGeom prst="roundRect">
            <a:avLst/>
          </a:prstGeom>
          <a:solidFill>
            <a:schemeClr val="bg1"/>
          </a:solid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角丸四角形 5"/>
          <p:cNvSpPr/>
          <p:nvPr/>
        </p:nvSpPr>
        <p:spPr>
          <a:xfrm>
            <a:off x="3495675" y="514350"/>
            <a:ext cx="4775200" cy="1828800"/>
          </a:xfrm>
          <a:prstGeom prst="roundRect">
            <a:avLst/>
          </a:prstGeom>
          <a:solidFill>
            <a:schemeClr val="bg1"/>
          </a:solid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028" name="Picture 4" descr="ã¯ãªãã¯ããã¨æ°ããã¦ã£ã³ãã¦ã§éãã¾ã"/>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82550"/>
            <a:ext cx="2676525" cy="28575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619500" y="526415"/>
            <a:ext cx="4965700" cy="1969770"/>
          </a:xfrm>
          <a:prstGeom prst="rect">
            <a:avLst/>
          </a:prstGeom>
          <a:noFill/>
        </p:spPr>
        <p:txBody>
          <a:bodyPr wrap="square" rtlCol="0">
            <a:spAutoFit/>
          </a:bodyPr>
          <a:lstStyle/>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＜主な栄養素＞ </a:t>
            </a:r>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sz="1400" dirty="0" smtClean="0">
                <a:solidFill>
                  <a:prstClr val="black"/>
                </a:solidFill>
                <a:latin typeface="HGP創英ﾌﾟﾚｾﾞﾝｽEB" panose="02020800000000000000" pitchFamily="18" charset="-128"/>
                <a:ea typeface="HGP創英ﾌﾟﾚｾﾞﾝｽEB" panose="02020800000000000000" pitchFamily="18" charset="-128"/>
              </a:rPr>
              <a:t>養殖（生）　　　　　　　　栄養評価　　　　　　　　</a:t>
            </a:r>
            <a:r>
              <a:rPr lang="en-US" altLang="ja-JP" sz="1400" dirty="0" smtClean="0">
                <a:solidFill>
                  <a:prstClr val="black"/>
                </a:solidFill>
                <a:latin typeface="HGP創英ﾌﾟﾚｾﾞﾝｽEB" panose="02020800000000000000" pitchFamily="18" charset="-128"/>
                <a:ea typeface="HGP創英ﾌﾟﾚｾﾞﾝｽEB" panose="02020800000000000000" pitchFamily="18" charset="-128"/>
              </a:rPr>
              <a:t>100</a:t>
            </a:r>
            <a:r>
              <a:rPr lang="ja-JP" altLang="en-US" sz="1400" dirty="0" err="1" smtClean="0">
                <a:solidFill>
                  <a:prstClr val="black"/>
                </a:solidFill>
                <a:latin typeface="HGP創英ﾌﾟﾚｾﾞﾝｽEB" panose="02020800000000000000" pitchFamily="18" charset="-128"/>
                <a:ea typeface="HGP創英ﾌﾟﾚｾﾞﾝｽEB" panose="02020800000000000000" pitchFamily="18" charset="-128"/>
              </a:rPr>
              <a:t>ｇ</a:t>
            </a:r>
            <a:r>
              <a:rPr lang="ja-JP" altLang="en-US" sz="1400" dirty="0" smtClean="0">
                <a:solidFill>
                  <a:prstClr val="black"/>
                </a:solidFill>
                <a:latin typeface="HGP創英ﾌﾟﾚｾﾞﾝｽEB" panose="02020800000000000000" pitchFamily="18" charset="-128"/>
                <a:ea typeface="HGP創英ﾌﾟﾚｾﾞﾝｽEB" panose="02020800000000000000" pitchFamily="18" charset="-128"/>
              </a:rPr>
              <a:t>中含有量</a:t>
            </a:r>
            <a:endParaRPr lang="en-US" altLang="ja-JP" sz="1400"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ビタミンＡ　</a:t>
            </a:r>
            <a:r>
              <a:rPr lang="ja-JP" altLang="en-US" dirty="0" smtClean="0">
                <a:solidFill>
                  <a:srgbClr val="5B9BD5"/>
                </a:solidFill>
                <a:latin typeface="HGP創英ﾌﾟﾚｾﾞﾝｽEB" panose="02020800000000000000" pitchFamily="18" charset="-128"/>
                <a:ea typeface="HGP創英ﾌﾟﾚｾﾞﾝｽEB" panose="02020800000000000000" pitchFamily="18" charset="-128"/>
              </a:rPr>
              <a:t>★★★★★★★★★★</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2400ug</a:t>
            </a:r>
          </a:p>
          <a:p>
            <a:r>
              <a:rPr lang="ja-JP" altLang="en-US" dirty="0">
                <a:solidFill>
                  <a:prstClr val="black"/>
                </a:solidFill>
                <a:latin typeface="HGP創英ﾌﾟﾚｾﾞﾝｽEB" panose="02020800000000000000" pitchFamily="18" charset="-128"/>
                <a:ea typeface="HGP創英ﾌﾟﾚｾﾞﾝｽEB" panose="02020800000000000000" pitchFamily="18" charset="-128"/>
              </a:rPr>
              <a:t>ビタミンＢ</a:t>
            </a:r>
            <a:r>
              <a:rPr lang="ja-JP" altLang="en-US" sz="1200" dirty="0">
                <a:solidFill>
                  <a:prstClr val="black"/>
                </a:solidFill>
                <a:latin typeface="HGP創英ﾌﾟﾚｾﾞﾝｽEB" panose="02020800000000000000" pitchFamily="18" charset="-128"/>
                <a:ea typeface="HGP創英ﾌﾟﾚｾﾞﾝｽEB" panose="02020800000000000000" pitchFamily="18" charset="-128"/>
              </a:rPr>
              <a:t>１ </a:t>
            </a:r>
            <a:r>
              <a:rPr lang="ja-JP" altLang="en-US" sz="1200" dirty="0" smtClean="0">
                <a:solidFill>
                  <a:prstClr val="black"/>
                </a:solidFill>
                <a:latin typeface="HGP創英ﾌﾟﾚｾﾞﾝｽEB" panose="02020800000000000000" pitchFamily="18" charset="-128"/>
                <a:ea typeface="HGP創英ﾌﾟﾚｾﾞﾝｽEB" panose="02020800000000000000" pitchFamily="18" charset="-128"/>
              </a:rPr>
              <a:t> </a:t>
            </a:r>
            <a:r>
              <a:rPr lang="ja-JP" altLang="en-US" dirty="0" smtClean="0">
                <a:solidFill>
                  <a:srgbClr val="5B9BD5"/>
                </a:solidFill>
                <a:latin typeface="HGP創英ﾌﾟﾚｾﾞﾝｽEB" panose="02020800000000000000" pitchFamily="18" charset="-128"/>
                <a:ea typeface="HGP創英ﾌﾟﾚｾﾞﾝｽEB" panose="02020800000000000000" pitchFamily="18" charset="-128"/>
              </a:rPr>
              <a:t>★★★</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                     </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0.37mg</a:t>
            </a:r>
            <a:endParaRPr lang="en-US" altLang="ja-JP" sz="1200" dirty="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ビタミンＢ</a:t>
            </a:r>
            <a:r>
              <a:rPr lang="ja-JP" altLang="en-US" sz="1200" dirty="0" smtClean="0">
                <a:solidFill>
                  <a:prstClr val="black"/>
                </a:solidFill>
                <a:latin typeface="HGP創英ﾌﾟﾚｾﾞﾝｽEB" panose="02020800000000000000" pitchFamily="18" charset="-128"/>
                <a:ea typeface="HGP創英ﾌﾟﾚｾﾞﾝｽEB" panose="02020800000000000000" pitchFamily="18" charset="-128"/>
              </a:rPr>
              <a:t>２  </a:t>
            </a:r>
            <a:r>
              <a:rPr lang="ja-JP" altLang="en-US" dirty="0" smtClean="0">
                <a:solidFill>
                  <a:srgbClr val="5B9BD5"/>
                </a:solidFill>
                <a:latin typeface="HGP創英ﾌﾟﾚｾﾞﾝｽEB" panose="02020800000000000000" pitchFamily="18" charset="-128"/>
                <a:ea typeface="HGP創英ﾌﾟﾚｾﾞﾝｽEB" panose="02020800000000000000" pitchFamily="18" charset="-128"/>
              </a:rPr>
              <a:t>★★★★</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                  </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0.48mg</a:t>
            </a:r>
            <a:endParaRPr lang="en-US" altLang="ja-JP" sz="1200"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a:solidFill>
                  <a:prstClr val="black"/>
                </a:solidFill>
                <a:latin typeface="HGP創英ﾌﾟﾚｾﾞﾝｽEB" panose="02020800000000000000" pitchFamily="18" charset="-128"/>
                <a:ea typeface="HGP創英ﾌﾟﾚｾﾞﾝｽEB" panose="02020800000000000000" pitchFamily="18" charset="-128"/>
              </a:rPr>
              <a:t>カルシウム </a:t>
            </a:r>
            <a:r>
              <a:rPr lang="ja-JP" altLang="en-US" dirty="0" smtClean="0">
                <a:solidFill>
                  <a:srgbClr val="5B9BD5"/>
                </a:solidFill>
                <a:latin typeface="HGP創英ﾌﾟﾚｾﾞﾝｽEB" panose="02020800000000000000" pitchFamily="18" charset="-128"/>
                <a:ea typeface="HGP創英ﾌﾟﾚｾﾞﾝｽEB" panose="02020800000000000000" pitchFamily="18" charset="-128"/>
              </a:rPr>
              <a:t>★★</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                        </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130mg</a:t>
            </a:r>
            <a:endParaRPr lang="ja-JP" altLang="en-US" dirty="0">
              <a:solidFill>
                <a:prstClr val="black"/>
              </a:solidFill>
              <a:latin typeface="HGP創英ﾌﾟﾚｾﾞﾝｽEB" panose="02020800000000000000" pitchFamily="18" charset="-128"/>
              <a:ea typeface="HGP創英ﾌﾟﾚｾﾞﾝｽEB" panose="02020800000000000000" pitchFamily="18" charset="-128"/>
            </a:endParaRPr>
          </a:p>
          <a:p>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7" name="テキスト ボックス 6"/>
          <p:cNvSpPr txBox="1"/>
          <p:nvPr/>
        </p:nvSpPr>
        <p:spPr>
          <a:xfrm>
            <a:off x="9652000" y="666005"/>
            <a:ext cx="1593850" cy="369332"/>
          </a:xfrm>
          <a:prstGeom prst="rect">
            <a:avLst/>
          </a:prstGeom>
          <a:noFill/>
        </p:spPr>
        <p:txBody>
          <a:bodyPr wrap="square" rtlCol="0">
            <a:spAutoFit/>
          </a:bodyPr>
          <a:lstStyle/>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＜主な効用＞</a:t>
            </a:r>
            <a:endParaRPr lang="ja-JP" altLang="en-US" dirty="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9" name="テキスト ボックス 8"/>
          <p:cNvSpPr txBox="1"/>
          <p:nvPr/>
        </p:nvSpPr>
        <p:spPr>
          <a:xfrm>
            <a:off x="9340850" y="1003845"/>
            <a:ext cx="1028700" cy="923330"/>
          </a:xfrm>
          <a:prstGeom prst="rect">
            <a:avLst/>
          </a:prstGeom>
          <a:noFill/>
        </p:spPr>
        <p:txBody>
          <a:bodyPr wrap="square" rtlCol="0">
            <a:spAutoFit/>
          </a:bodyPr>
          <a:lstStyle/>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・風邪</a:t>
            </a:r>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・貧血</a:t>
            </a:r>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・冷え性</a:t>
            </a:r>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10" name="テキスト ボックス 9"/>
          <p:cNvSpPr txBox="1"/>
          <p:nvPr/>
        </p:nvSpPr>
        <p:spPr>
          <a:xfrm>
            <a:off x="10448925" y="1003845"/>
            <a:ext cx="1079500" cy="923330"/>
          </a:xfrm>
          <a:prstGeom prst="rect">
            <a:avLst/>
          </a:prstGeom>
          <a:noFill/>
        </p:spPr>
        <p:txBody>
          <a:bodyPr wrap="square" rtlCol="0">
            <a:spAutoFit/>
          </a:bodyPr>
          <a:lstStyle/>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・夏バテ</a:t>
            </a:r>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・低血圧</a:t>
            </a:r>
            <a:endParaRPr lang="en-US" altLang="ja-JP" dirty="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・夜盲症</a:t>
            </a:r>
            <a:endParaRPr lang="ja-JP" altLang="en-US" dirty="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14" name="テキスト ボックス 13"/>
          <p:cNvSpPr txBox="1"/>
          <p:nvPr/>
        </p:nvSpPr>
        <p:spPr>
          <a:xfrm>
            <a:off x="676275" y="2853437"/>
            <a:ext cx="10677525" cy="2031325"/>
          </a:xfrm>
          <a:prstGeom prst="rect">
            <a:avLst/>
          </a:prstGeom>
          <a:noFill/>
        </p:spPr>
        <p:txBody>
          <a:bodyPr wrap="square" rtlCol="0">
            <a:spAutoFit/>
          </a:bodyPr>
          <a:lstStyle/>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古くから、うなぎは強壮食品とされてきました。うなぎには、豊富なたんぱく質や、蒲焼き１人前で１日の必要量の３倍も含まれるビタミン</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A</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をはじめ、</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B1</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B2</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E</a:t>
            </a:r>
            <a:r>
              <a:rPr lang="ja-JP" altLang="en-US" dirty="0" err="1" smtClean="0">
                <a:solidFill>
                  <a:prstClr val="black"/>
                </a:solidFill>
                <a:latin typeface="HGP創英ﾌﾟﾚｾﾞﾝｽEB" panose="02020800000000000000" pitchFamily="18" charset="-128"/>
                <a:ea typeface="HGP創英ﾌﾟﾚｾﾞﾝｽEB" panose="02020800000000000000" pitchFamily="18" charset="-128"/>
              </a:rPr>
              <a:t>、</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カルシウム、鉄、</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EPA</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DHA</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など、優れた栄養素が高水準で含まれています。ビタミン</a:t>
            </a:r>
            <a:r>
              <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rPr>
              <a:t>A</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は、ガン細胞の分裂を抑える作用がありますが、身近なところでは粘膜の健康を保ち、風邪対策に役立つ成分です。</a:t>
            </a:r>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さらに、ムコ多糖体という注目すべき物質も含まれます。ムコ多糖体は、ヌルヌルした動物に含まれる多糖体の１つで、弱った胃腸の粘膜を優しく保護して消化吸収を助けてくれるボディガードのような存在です。淡白な食事になりがちな夏に、スタミナをつけ、消化もよくするうなぎです。</a:t>
            </a:r>
            <a:endParaRPr lang="ja-JP" altLang="en-US" dirty="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15" name="正方形/長方形 14"/>
          <p:cNvSpPr/>
          <p:nvPr/>
        </p:nvSpPr>
        <p:spPr>
          <a:xfrm>
            <a:off x="1092201" y="5011782"/>
            <a:ext cx="9845675" cy="144780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テキスト ボックス 15"/>
          <p:cNvSpPr txBox="1"/>
          <p:nvPr/>
        </p:nvSpPr>
        <p:spPr>
          <a:xfrm>
            <a:off x="2593975" y="5085159"/>
            <a:ext cx="5676900" cy="369332"/>
          </a:xfrm>
          <a:prstGeom prst="rect">
            <a:avLst/>
          </a:prstGeom>
          <a:noFill/>
        </p:spPr>
        <p:txBody>
          <a:bodyPr wrap="square" rtlCol="0">
            <a:spAutoFit/>
          </a:bodyPr>
          <a:lstStyle/>
          <a:p>
            <a:r>
              <a:rPr lang="ja-JP" altLang="en-US" dirty="0" smtClean="0">
                <a:solidFill>
                  <a:srgbClr val="00B050"/>
                </a:solidFill>
                <a:latin typeface="HGP創英ﾌﾟﾚｾﾞﾝｽEB" panose="02020800000000000000" pitchFamily="18" charset="-128"/>
                <a:ea typeface="HGP創英ﾌﾟﾚｾﾞﾝｽEB" panose="02020800000000000000" pitchFamily="18" charset="-128"/>
              </a:rPr>
              <a:t>ビタミン</a:t>
            </a:r>
            <a:r>
              <a:rPr lang="en-US" altLang="ja-JP" dirty="0" smtClean="0">
                <a:solidFill>
                  <a:srgbClr val="00B050"/>
                </a:solidFill>
                <a:latin typeface="HGP創英ﾌﾟﾚｾﾞﾝｽEB" panose="02020800000000000000" pitchFamily="18" charset="-128"/>
                <a:ea typeface="HGP創英ﾌﾟﾚｾﾞﾝｽEB" panose="02020800000000000000" pitchFamily="18" charset="-128"/>
              </a:rPr>
              <a:t>B1</a:t>
            </a:r>
            <a:r>
              <a:rPr lang="ja-JP" altLang="en-US" dirty="0" smtClean="0">
                <a:solidFill>
                  <a:srgbClr val="00B050"/>
                </a:solidFill>
                <a:latin typeface="HGP創英ﾌﾟﾚｾﾞﾝｽEB" panose="02020800000000000000" pitchFamily="18" charset="-128"/>
                <a:ea typeface="HGP創英ﾌﾟﾚｾﾞﾝｽEB" panose="02020800000000000000" pitchFamily="18" charset="-128"/>
              </a:rPr>
              <a:t>の吸収を高めて、夏バテ、滋養強壮に</a:t>
            </a:r>
            <a:endParaRPr lang="ja-JP" altLang="en-US" dirty="0">
              <a:solidFill>
                <a:srgbClr val="00B050"/>
              </a:solidFill>
              <a:latin typeface="HGP創英ﾌﾟﾚｾﾞﾝｽEB" panose="02020800000000000000" pitchFamily="18" charset="-128"/>
              <a:ea typeface="HGP創英ﾌﾟﾚｾﾞﾝｽEB" panose="02020800000000000000" pitchFamily="18" charset="-128"/>
            </a:endParaRPr>
          </a:p>
        </p:txBody>
      </p:sp>
      <p:sp>
        <p:nvSpPr>
          <p:cNvPr id="17" name="円/楕円 16"/>
          <p:cNvSpPr/>
          <p:nvPr/>
        </p:nvSpPr>
        <p:spPr>
          <a:xfrm>
            <a:off x="1908174" y="5536525"/>
            <a:ext cx="685801" cy="624621"/>
          </a:xfrm>
          <a:prstGeom prst="ellipse">
            <a:avLst/>
          </a:prstGeom>
          <a:solidFill>
            <a:schemeClr val="bg1"/>
          </a:solidFill>
          <a:ln w="28575">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rgbClr val="00B050"/>
              </a:solidFill>
              <a:latin typeface="HGP創英ﾌﾟﾚｾﾞﾝｽEB" panose="02020800000000000000" pitchFamily="18" charset="-128"/>
              <a:ea typeface="HGP創英ﾌﾟﾚｾﾞﾝｽEB" panose="02020800000000000000" pitchFamily="18" charset="-128"/>
            </a:endParaRPr>
          </a:p>
        </p:txBody>
      </p:sp>
      <p:sp>
        <p:nvSpPr>
          <p:cNvPr id="18" name="テキスト ボックス 17"/>
          <p:cNvSpPr txBox="1"/>
          <p:nvPr/>
        </p:nvSpPr>
        <p:spPr>
          <a:xfrm>
            <a:off x="1922462" y="5628273"/>
            <a:ext cx="758825" cy="338554"/>
          </a:xfrm>
          <a:prstGeom prst="rect">
            <a:avLst/>
          </a:prstGeom>
          <a:noFill/>
        </p:spPr>
        <p:txBody>
          <a:bodyPr wrap="square" rtlCol="0">
            <a:spAutoFit/>
          </a:bodyPr>
          <a:lstStyle/>
          <a:p>
            <a:r>
              <a:rPr lang="ja-JP" altLang="en-US" sz="1600" dirty="0" smtClean="0">
                <a:solidFill>
                  <a:srgbClr val="00B050"/>
                </a:solidFill>
                <a:latin typeface="HGP創英ﾌﾟﾚｾﾞﾝｽEB" panose="02020800000000000000" pitchFamily="18" charset="-128"/>
                <a:ea typeface="HGP創英ﾌﾟﾚｾﾞﾝｽEB" panose="02020800000000000000" pitchFamily="18" charset="-128"/>
              </a:rPr>
              <a:t>食材</a:t>
            </a:r>
            <a:endParaRPr lang="ja-JP" altLang="en-US" sz="1600" dirty="0">
              <a:solidFill>
                <a:srgbClr val="00B050"/>
              </a:solidFill>
              <a:latin typeface="HGP創英ﾌﾟﾚｾﾞﾝｽEB" panose="02020800000000000000" pitchFamily="18" charset="-128"/>
              <a:ea typeface="HGP創英ﾌﾟﾚｾﾞﾝｽEB" panose="02020800000000000000" pitchFamily="18" charset="-128"/>
            </a:endParaRPr>
          </a:p>
        </p:txBody>
      </p:sp>
      <p:sp>
        <p:nvSpPr>
          <p:cNvPr id="19" name="テキスト ボックス 18"/>
          <p:cNvSpPr txBox="1"/>
          <p:nvPr/>
        </p:nvSpPr>
        <p:spPr>
          <a:xfrm>
            <a:off x="1092201" y="5320496"/>
            <a:ext cx="1119187" cy="307777"/>
          </a:xfrm>
          <a:prstGeom prst="rect">
            <a:avLst/>
          </a:prstGeom>
          <a:noFill/>
        </p:spPr>
        <p:txBody>
          <a:bodyPr wrap="square" rtlCol="0">
            <a:spAutoFit/>
          </a:bodyPr>
          <a:lstStyle/>
          <a:p>
            <a:r>
              <a:rPr lang="ja-JP" altLang="en-US" sz="1400" dirty="0" smtClean="0">
                <a:solidFill>
                  <a:srgbClr val="00B050"/>
                </a:solidFill>
                <a:latin typeface="HGP創英ﾌﾟﾚｾﾞﾝｽEB" panose="02020800000000000000" pitchFamily="18" charset="-128"/>
                <a:ea typeface="HGP創英ﾌﾟﾚｾﾞﾝｽEB" panose="02020800000000000000" pitchFamily="18" charset="-128"/>
              </a:rPr>
              <a:t>プラスしたい</a:t>
            </a:r>
            <a:endParaRPr lang="ja-JP" altLang="en-US" sz="1400" dirty="0">
              <a:solidFill>
                <a:srgbClr val="00B050"/>
              </a:solidFill>
              <a:latin typeface="HGP創英ﾌﾟﾚｾﾞﾝｽEB" panose="02020800000000000000" pitchFamily="18" charset="-128"/>
              <a:ea typeface="HGP創英ﾌﾟﾚｾﾞﾝｽEB" panose="02020800000000000000" pitchFamily="18" charset="-128"/>
            </a:endParaRPr>
          </a:p>
        </p:txBody>
      </p:sp>
      <p:sp>
        <p:nvSpPr>
          <p:cNvPr id="21" name="テキスト ボックス 20"/>
          <p:cNvSpPr txBox="1"/>
          <p:nvPr/>
        </p:nvSpPr>
        <p:spPr>
          <a:xfrm>
            <a:off x="3495675" y="5628273"/>
            <a:ext cx="1485900" cy="461665"/>
          </a:xfrm>
          <a:prstGeom prst="rect">
            <a:avLst/>
          </a:prstGeom>
          <a:noFill/>
        </p:spPr>
        <p:txBody>
          <a:bodyPr wrap="square" rtlCol="0">
            <a:spAutoFit/>
          </a:bodyPr>
          <a:lstStyle/>
          <a:p>
            <a:r>
              <a:rPr lang="ja-JP" altLang="en-US" sz="2400" dirty="0" smtClean="0">
                <a:solidFill>
                  <a:prstClr val="black"/>
                </a:solidFill>
                <a:latin typeface="HGP創英ﾌﾟﾚｾﾞﾝｽEB" panose="02020800000000000000" pitchFamily="18" charset="-128"/>
                <a:ea typeface="HGP創英ﾌﾟﾚｾﾞﾝｽEB" panose="02020800000000000000" pitchFamily="18" charset="-128"/>
              </a:rPr>
              <a:t>うなぎ</a:t>
            </a:r>
            <a:endParaRPr lang="ja-JP" altLang="en-US" sz="2400" dirty="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22" name="テキスト ボックス 21"/>
          <p:cNvSpPr txBox="1"/>
          <p:nvPr/>
        </p:nvSpPr>
        <p:spPr>
          <a:xfrm>
            <a:off x="4797425" y="5613197"/>
            <a:ext cx="800100" cy="461665"/>
          </a:xfrm>
          <a:prstGeom prst="rect">
            <a:avLst/>
          </a:prstGeom>
          <a:noFill/>
        </p:spPr>
        <p:txBody>
          <a:bodyPr wrap="square" rtlCol="0">
            <a:spAutoFit/>
          </a:bodyPr>
          <a:lstStyle/>
          <a:p>
            <a:r>
              <a:rPr lang="ja-JP" altLang="en-US" sz="2400" dirty="0" smtClean="0">
                <a:solidFill>
                  <a:prstClr val="black"/>
                </a:solidFill>
                <a:latin typeface="HGP創英ﾌﾟﾚｾﾞﾝｽEB" panose="02020800000000000000" pitchFamily="18" charset="-128"/>
                <a:ea typeface="HGP創英ﾌﾟﾚｾﾞﾝｽEB" panose="02020800000000000000" pitchFamily="18" charset="-128"/>
              </a:rPr>
              <a:t>＋</a:t>
            </a:r>
            <a:endParaRPr lang="ja-JP" altLang="en-US" sz="2400" dirty="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23" name="テキスト ボックス 22"/>
          <p:cNvSpPr txBox="1"/>
          <p:nvPr/>
        </p:nvSpPr>
        <p:spPr>
          <a:xfrm>
            <a:off x="5597525" y="5474384"/>
            <a:ext cx="4772025" cy="923330"/>
          </a:xfrm>
          <a:prstGeom prst="rect">
            <a:avLst/>
          </a:prstGeom>
          <a:noFill/>
        </p:spPr>
        <p:txBody>
          <a:bodyPr wrap="square" rtlCol="0">
            <a:spAutoFit/>
          </a:bodyPr>
          <a:lstStyle/>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緑黄色野菜</a:t>
            </a:r>
            <a:endParaRPr lang="en-US" altLang="ja-JP" dirty="0" smtClean="0">
              <a:solidFill>
                <a:prstClr val="black"/>
              </a:solidFill>
              <a:latin typeface="HGP創英ﾌﾟﾚｾﾞﾝｽEB" panose="02020800000000000000" pitchFamily="18" charset="-128"/>
              <a:ea typeface="HGP創英ﾌﾟﾚｾﾞﾝｽEB" panose="02020800000000000000" pitchFamily="18" charset="-128"/>
            </a:endParaRPr>
          </a:p>
          <a:p>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れんこん・ごぼう・干ししいたけ・切干だいこん・玉</a:t>
            </a:r>
            <a:r>
              <a:rPr lang="ja-JP" altLang="en-US" dirty="0" err="1" smtClean="0">
                <a:solidFill>
                  <a:prstClr val="black"/>
                </a:solidFill>
                <a:latin typeface="HGP創英ﾌﾟﾚｾﾞﾝｽEB" panose="02020800000000000000" pitchFamily="18" charset="-128"/>
                <a:ea typeface="HGP創英ﾌﾟﾚｾﾞﾝｽEB" panose="02020800000000000000" pitchFamily="18" charset="-128"/>
              </a:rPr>
              <a:t>ねぎ</a:t>
            </a:r>
            <a:r>
              <a:rPr lang="ja-JP" altLang="en-US" dirty="0" smtClean="0">
                <a:solidFill>
                  <a:prstClr val="black"/>
                </a:solidFill>
                <a:latin typeface="HGP創英ﾌﾟﾚｾﾞﾝｽEB" panose="02020800000000000000" pitchFamily="18" charset="-128"/>
                <a:ea typeface="HGP創英ﾌﾟﾚｾﾞﾝｽEB" panose="02020800000000000000" pitchFamily="18" charset="-128"/>
              </a:rPr>
              <a:t>・ねぎ・にんにく・にら</a:t>
            </a:r>
            <a:endParaRPr lang="ja-JP" altLang="en-US" dirty="0">
              <a:solidFill>
                <a:prstClr val="black"/>
              </a:solidFill>
              <a:latin typeface="HGP創英ﾌﾟﾚｾﾞﾝｽEB" panose="02020800000000000000" pitchFamily="18" charset="-128"/>
              <a:ea typeface="HGP創英ﾌﾟﾚｾﾞﾝｽEB" panose="02020800000000000000" pitchFamily="18" charset="-128"/>
            </a:endParaRPr>
          </a:p>
        </p:txBody>
      </p:sp>
      <p:sp>
        <p:nvSpPr>
          <p:cNvPr id="24" name="テキスト ボックス 23"/>
          <p:cNvSpPr txBox="1"/>
          <p:nvPr/>
        </p:nvSpPr>
        <p:spPr>
          <a:xfrm>
            <a:off x="10448925" y="6497578"/>
            <a:ext cx="2855912" cy="276999"/>
          </a:xfrm>
          <a:prstGeom prst="rect">
            <a:avLst/>
          </a:prstGeom>
          <a:noFill/>
        </p:spPr>
        <p:txBody>
          <a:bodyPr wrap="square" rtlCol="0">
            <a:spAutoFit/>
          </a:bodyPr>
          <a:lstStyle/>
          <a:p>
            <a:r>
              <a:rPr lang="ja-JP" altLang="en-US" sz="1200" dirty="0" smtClean="0">
                <a:solidFill>
                  <a:prstClr val="black"/>
                </a:solidFill>
                <a:latin typeface="HGP創英ﾌﾟﾚｾﾞﾝｽEB" panose="02020800000000000000" pitchFamily="18" charset="-128"/>
                <a:ea typeface="HGP創英ﾌﾟﾚｾﾞﾝｽEB" panose="02020800000000000000" pitchFamily="18" charset="-128"/>
              </a:rPr>
              <a:t>食べもの栄養辞典より</a:t>
            </a:r>
            <a:endParaRPr lang="ja-JP" altLang="en-US" sz="1200" dirty="0">
              <a:solidFill>
                <a:prstClr val="black"/>
              </a:solidFill>
              <a:latin typeface="HGP創英ﾌﾟﾚｾﾞﾝｽEB" panose="02020800000000000000" pitchFamily="18" charset="-128"/>
              <a:ea typeface="HGP創英ﾌﾟﾚｾﾞﾝｽEB" panose="02020800000000000000" pitchFamily="18" charset="-128"/>
            </a:endParaRPr>
          </a:p>
        </p:txBody>
      </p:sp>
    </p:spTree>
    <p:extLst>
      <p:ext uri="{BB962C8B-B14F-4D97-AF65-F5344CB8AC3E}">
        <p14:creationId xmlns:p14="http://schemas.microsoft.com/office/powerpoint/2010/main" val="1593610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232</Words>
  <Application>Microsoft Office PowerPoint</Application>
  <PresentationFormat>ワイド画面</PresentationFormat>
  <Paragraphs>23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HGP創英ﾌﾟﾚｾﾞﾝｽEB</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Harada-rd</dc:creator>
  <cp:lastModifiedBy>Harada-rd</cp:lastModifiedBy>
  <cp:revision>9</cp:revision>
  <dcterms:created xsi:type="dcterms:W3CDTF">2021-12-16T02:49:58Z</dcterms:created>
  <dcterms:modified xsi:type="dcterms:W3CDTF">2022-07-12T06:00:51Z</dcterms:modified>
</cp:coreProperties>
</file>