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774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565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956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894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74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95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603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6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89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859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4876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96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12788" y="912593"/>
            <a:ext cx="3314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b="1" dirty="0" smtClean="0">
                <a:solidFill>
                  <a:srgbClr val="70AD47">
                    <a:lumMod val="75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ねぎ</a:t>
            </a:r>
            <a:endParaRPr lang="ja-JP" altLang="en-US" sz="7200" b="1" dirty="0">
              <a:solidFill>
                <a:srgbClr val="70AD47">
                  <a:lumMod val="75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6" name="Picture 2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75" y="183344"/>
            <a:ext cx="2409825" cy="2470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角丸四角形吹き出し 5"/>
          <p:cNvSpPr/>
          <p:nvPr/>
        </p:nvSpPr>
        <p:spPr>
          <a:xfrm>
            <a:off x="6261100" y="374649"/>
            <a:ext cx="5664200" cy="1028700"/>
          </a:xfrm>
          <a:prstGeom prst="wedgeRoundRectCallout">
            <a:avLst>
              <a:gd name="adj1" fmla="val -60519"/>
              <a:gd name="adj2" fmla="val -11177"/>
              <a:gd name="adj3" fmla="val 16667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7" name="角丸四角形吹き出し 6"/>
          <p:cNvSpPr/>
          <p:nvPr/>
        </p:nvSpPr>
        <p:spPr>
          <a:xfrm>
            <a:off x="6261100" y="1482645"/>
            <a:ext cx="5664200" cy="1616155"/>
          </a:xfrm>
          <a:prstGeom prst="wedgeRoundRectCallout">
            <a:avLst>
              <a:gd name="adj1" fmla="val -66573"/>
              <a:gd name="adj2" fmla="val -55947"/>
              <a:gd name="adj3" fmla="val 16667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505575" y="310825"/>
            <a:ext cx="5143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70AD47">
                    <a:lumMod val="75000"/>
                  </a:srgbClr>
                </a:solidFill>
              </a:rPr>
              <a:t>●</a:t>
            </a:r>
            <a:r>
              <a:rPr lang="ja-JP" altLang="en-US" dirty="0" smtClean="0">
                <a:solidFill>
                  <a:srgbClr val="70AD47">
                    <a:lumMod val="75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保存法</a:t>
            </a:r>
            <a:endParaRPr lang="en-US" altLang="ja-JP" dirty="0" smtClean="0">
              <a:solidFill>
                <a:srgbClr val="70AD47">
                  <a:lumMod val="75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養分を奪う根を切ってからポリ袋に入れて野菜室で冷蔵。泥つきなら、新聞紙に包んで冷暗所に立てておくか、庭の土に浅く埋める</a:t>
            </a:r>
            <a:endParaRPr lang="ja-JP" altLang="en-US" sz="16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70625" y="1482645"/>
            <a:ext cx="58229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70AD47">
                    <a:lumMod val="75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●選ぶコツ</a:t>
            </a:r>
            <a:endParaRPr lang="en-US" altLang="ja-JP" dirty="0" smtClean="0">
              <a:solidFill>
                <a:srgbClr val="70AD47">
                  <a:lumMod val="75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根深ねぎは、葉の緑が鮮やかで濃く、白の根の部分が長く、茎が充実し、よく締まったもの。葉ねぎは、葉が鮮やかでみずみずしく、葉先までピンとしているものを。どちらも、白っぽい葉や枯葉がついているもの、表皮は乾いているものは固くて味が悪い</a:t>
            </a:r>
            <a:endParaRPr lang="ja-JP" altLang="en-US" sz="16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70570" y="3204528"/>
            <a:ext cx="1076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ねぎ独特の刺激臭は、アリシン（硫化アリル）によるもので、にんにくや玉ねぎと同じです。</a:t>
            </a:r>
            <a:endParaRPr lang="en-US" altLang="ja-JP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リシンは、胃腸内のビタミンＢ１を効率よく吸収して糖質の分解・吸収を高めてくれます。それにより、エネルギー代謝が活発になるため、疲労回復、体力回復に役立ちます。また、血行をよくして体を温め、肩こりや疲労蓄積を防ぎ、神経を鎮め、また体調を整えるのに役立ちます。</a:t>
            </a:r>
            <a:endParaRPr lang="en-US" altLang="ja-JP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白い部分に含まれるビタミンはＣですが、葉の部分には粘膜の健康を守る</a:t>
            </a:r>
            <a:r>
              <a:rPr lang="en-US" altLang="ja-JP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β‐</a:t>
            </a:r>
            <a:r>
              <a:rPr lang="ja-JP" altLang="en-US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カロテンや抗菌作用のあるビタミンＣを豊富に含み、カルシウムも多くふくまれ緑黄色野菜といえます。</a:t>
            </a:r>
            <a:endParaRPr lang="ja-JP" altLang="en-US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93" y="5264429"/>
            <a:ext cx="380330" cy="723900"/>
          </a:xfrm>
          <a:prstGeom prst="rect">
            <a:avLst/>
          </a:prstGeom>
        </p:spPr>
      </p:pic>
      <p:sp>
        <p:nvSpPr>
          <p:cNvPr id="12" name="円形吹き出し 11"/>
          <p:cNvSpPr/>
          <p:nvPr/>
        </p:nvSpPr>
        <p:spPr>
          <a:xfrm>
            <a:off x="776623" y="5064582"/>
            <a:ext cx="1803400" cy="361950"/>
          </a:xfrm>
          <a:prstGeom prst="wedgeEllipseCallout">
            <a:avLst>
              <a:gd name="adj1" fmla="val -51384"/>
              <a:gd name="adj2" fmla="val 7653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調理のポイント</a:t>
            </a:r>
            <a:endParaRPr lang="ja-JP" altLang="en-US" sz="12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155030" y="5509083"/>
            <a:ext cx="9906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srgbClr val="ED7D3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揮発性の成分であるアリシンは熱に弱いので、長く煮込むと効力が激減して、甘みの成分に変化します。</a:t>
            </a:r>
            <a:endParaRPr lang="en-US" altLang="ja-JP" sz="1400" dirty="0" smtClean="0">
              <a:solidFill>
                <a:srgbClr val="ED7D3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 smtClean="0">
                <a:solidFill>
                  <a:srgbClr val="ED7D3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また、水に溶け出る性質があるので、アリシンを活用するなら生食がおすすめです。</a:t>
            </a:r>
            <a:endParaRPr lang="en-US" altLang="ja-JP" sz="1400" dirty="0" smtClean="0">
              <a:solidFill>
                <a:srgbClr val="ED7D3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 smtClean="0">
                <a:solidFill>
                  <a:srgbClr val="ED7D3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白髪ネギなどにして、２～３分水でさらし、できるだけ生に近い状態で食べるとよいでしょう。</a:t>
            </a:r>
            <a:endParaRPr lang="ja-JP" altLang="en-US" sz="1400" dirty="0">
              <a:solidFill>
                <a:srgbClr val="ED7D3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985375" y="6330298"/>
            <a:ext cx="332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食べもの栄養辞典より</a:t>
            </a:r>
            <a:endParaRPr lang="ja-JP" altLang="en-US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3672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326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Harada-rd</dc:creator>
  <cp:lastModifiedBy>Harada-rd</cp:lastModifiedBy>
  <cp:revision>12</cp:revision>
  <dcterms:created xsi:type="dcterms:W3CDTF">2021-12-16T02:49:58Z</dcterms:created>
  <dcterms:modified xsi:type="dcterms:W3CDTF">2021-12-16T03:27:17Z</dcterms:modified>
</cp:coreProperties>
</file>